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notesSlides/notesSlide32.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4"/>
  </p:notesMasterIdLst>
  <p:sldIdLst>
    <p:sldId id="300" r:id="rId2"/>
    <p:sldId id="301" r:id="rId3"/>
    <p:sldId id="257" r:id="rId4"/>
    <p:sldId id="258" r:id="rId5"/>
    <p:sldId id="259" r:id="rId6"/>
    <p:sldId id="260" r:id="rId7"/>
    <p:sldId id="261" r:id="rId8"/>
    <p:sldId id="262" r:id="rId9"/>
    <p:sldId id="264" r:id="rId10"/>
    <p:sldId id="265" r:id="rId11"/>
    <p:sldId id="266" r:id="rId12"/>
    <p:sldId id="267" r:id="rId13"/>
    <p:sldId id="296" r:id="rId14"/>
    <p:sldId id="268" r:id="rId15"/>
    <p:sldId id="284" r:id="rId16"/>
    <p:sldId id="283" r:id="rId17"/>
    <p:sldId id="303" r:id="rId18"/>
    <p:sldId id="285" r:id="rId19"/>
    <p:sldId id="273" r:id="rId20"/>
    <p:sldId id="286" r:id="rId21"/>
    <p:sldId id="287" r:id="rId22"/>
    <p:sldId id="288" r:id="rId23"/>
    <p:sldId id="289" r:id="rId24"/>
    <p:sldId id="290" r:id="rId25"/>
    <p:sldId id="291" r:id="rId26"/>
    <p:sldId id="302" r:id="rId27"/>
    <p:sldId id="292" r:id="rId28"/>
    <p:sldId id="293" r:id="rId29"/>
    <p:sldId id="294" r:id="rId30"/>
    <p:sldId id="295" r:id="rId31"/>
    <p:sldId id="274"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7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1AB8F-DF96-4A48-BE2F-74823B5AE049}" type="datetimeFigureOut">
              <a:rPr lang="en-US" smtClean="0"/>
              <a:pPr/>
              <a:t>2/16/11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BCF9F-7667-3446-B5D5-7D339D6DEE11}"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54152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512A53-51FE-4119-9FA9-EBE2C33124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512A53-51FE-4119-9FA9-EBE2C33124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2BCF9F-7667-3446-B5D5-7D339D6DEE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02019936"/>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4949823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27941222"/>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5415289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75933374"/>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2/16/11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98952600"/>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2/16/11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34301619"/>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2/16/11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17940929"/>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2/16/11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56067729"/>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2/16/11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49128790"/>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2/16/11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30116199"/>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2/16/11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06574558"/>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2/16/11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Tools of Change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image" Target="../media/image14.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jpeg"/><Relationship Id="rId5" Type="http://schemas.openxmlformats.org/officeDocument/2006/relationships/image" Target="../media/image13.jpeg"/></Relationships>
</file>

<file path=ppt/slides/_rels/slide17.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jpeg"/><Relationship Id="rId5"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jpeg"/><Relationship Id="rId5"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jpeg"/><Relationship Id="rId5" Type="http://schemas.openxmlformats.org/officeDocument/2006/relationships/image" Target="../media/image20.jpeg"/></Relationships>
</file>

<file path=ppt/slides/_rels/slide27.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6"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28.xml"/><Relationship Id="rId5" Type="http://schemas.openxmlformats.org/officeDocument/2006/relationships/oleObject" Target="../embeddings/Microsoft_Excel_97_-_2004_Worksheet1.xls"/></Relationships>
</file>

<file path=ppt/slides/_rels/slide29.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7" name="Picture 16"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4" name="Title 1"/>
          <p:cNvSpPr txBox="1">
            <a:spLocks/>
          </p:cNvSpPr>
          <p:nvPr/>
        </p:nvSpPr>
        <p:spPr>
          <a:xfrm>
            <a:off x="1919422" y="2165491"/>
            <a:ext cx="7219947"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mn-lt"/>
              </a:rPr>
              <a:t>Semantic Content Infrastructure</a:t>
            </a:r>
          </a:p>
          <a:p>
            <a:pPr algn="l"/>
            <a:r>
              <a:rPr lang="en-US" sz="3600" smtClean="0">
                <a:latin typeface="+mn-lt"/>
              </a:rPr>
              <a:t>for Knowledge Applications </a:t>
            </a:r>
            <a:endParaRPr lang="en-US" sz="3600" dirty="0" smtClean="0">
              <a:latin typeface="+mn-lt"/>
            </a:endParaRPr>
          </a:p>
          <a:p>
            <a:pPr algn="l"/>
            <a:endParaRPr lang="en-US" sz="3200" dirty="0">
              <a:latin typeface="+mn-lt"/>
            </a:endParaRPr>
          </a:p>
          <a:p>
            <a:pPr algn="l"/>
            <a:r>
              <a:rPr lang="en-US" sz="1800" dirty="0" smtClean="0">
                <a:solidFill>
                  <a:schemeClr val="accent1">
                    <a:lumMod val="75000"/>
                  </a:schemeClr>
                </a:solidFill>
                <a:latin typeface="+mn-lt"/>
              </a:rPr>
              <a:t>Tools of Change 2011</a:t>
            </a:r>
            <a:endParaRPr lang="en-US" sz="1800" dirty="0">
              <a:latin typeface="+mn-lt"/>
            </a:endParaRPr>
          </a:p>
          <a:p>
            <a:pPr algn="l"/>
            <a:r>
              <a:rPr lang="en-US" sz="1800" dirty="0" smtClean="0">
                <a:latin typeface="+mn-lt"/>
              </a:rPr>
              <a:t>Thane Kerner, CEO</a:t>
            </a:r>
          </a:p>
          <a:p>
            <a:pPr algn="l"/>
            <a:r>
              <a:rPr lang="en-US" sz="1800" dirty="0" smtClean="0">
                <a:latin typeface="+mn-lt"/>
              </a:rPr>
              <a:t>Silverchair</a:t>
            </a:r>
            <a:endParaRPr lang="en-US" sz="1800" dirty="0">
              <a:latin typeface="+mn-l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25932933"/>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5" name="Picture 2" descr="semantic_tier_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64567293"/>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9" name="Picture 2" descr="semantic_tier_3"/>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23493158"/>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2" descr="semantic_tier_4"/>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88658358"/>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2015510" y="2512168"/>
            <a:ext cx="6899889" cy="1200329"/>
          </a:xfrm>
          <a:prstGeom prst="rect">
            <a:avLst/>
          </a:prstGeom>
          <a:noFill/>
        </p:spPr>
        <p:txBody>
          <a:bodyPr wrap="square" rtlCol="0">
            <a:spAutoFit/>
          </a:bodyPr>
          <a:lstStyle/>
          <a:p>
            <a:endParaRPr lang="en-US" sz="3600" dirty="0" smtClean="0">
              <a:solidFill>
                <a:srgbClr val="FFFFFF"/>
              </a:solidFill>
              <a:latin typeface="Copy Regular" pitchFamily="2" charset="0"/>
            </a:endParaRPr>
          </a:p>
          <a:p>
            <a:r>
              <a:rPr lang="en-US" sz="3600" dirty="0" smtClean="0">
                <a:solidFill>
                  <a:srgbClr val="FFFFFF"/>
                </a:solidFill>
              </a:rPr>
              <a:t>Taxonomic Normalization</a:t>
            </a:r>
            <a:endParaRPr lang="en-US" sz="3600" dirty="0">
              <a:solidFill>
                <a:srgbClr val="FFFFFF"/>
              </a:solidFill>
            </a:endParaRPr>
          </a:p>
        </p:txBody>
      </p:sp>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1196158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 Box 3"/>
          <p:cNvSpPr txBox="1">
            <a:spLocks noChangeArrowheads="1"/>
          </p:cNvSpPr>
          <p:nvPr/>
        </p:nvSpPr>
        <p:spPr bwMode="auto">
          <a:xfrm>
            <a:off x="533400" y="1771471"/>
            <a:ext cx="8153400" cy="1323975"/>
          </a:xfrm>
          <a:prstGeom prst="rect">
            <a:avLst/>
          </a:prstGeom>
          <a:solidFill>
            <a:schemeClr val="bg1"/>
          </a:solidFill>
          <a:ln w="9525">
            <a:solidFill>
              <a:schemeClr val="tx1"/>
            </a:solidFill>
            <a:miter lim="800000"/>
            <a:headEnd/>
            <a:tailEnd/>
          </a:ln>
        </p:spPr>
        <p:txBody>
          <a:bodyPr>
            <a:spAutoFit/>
          </a:bodyPr>
          <a:lstStyle/>
          <a:p>
            <a:r>
              <a:rPr lang="en-US" sz="1600" b="1" dirty="0"/>
              <a:t>Chapter 23: Numbness, Tingling, and Sensory Loss</a:t>
            </a:r>
          </a:p>
          <a:p>
            <a:r>
              <a:rPr lang="en-US" sz="1600" dirty="0"/>
              <a:t>Normal somatic sensation reflects a continuous monitoring process, </a:t>
            </a:r>
          </a:p>
          <a:p>
            <a:r>
              <a:rPr lang="en-US" sz="1600" dirty="0"/>
              <a:t>little of which reaches consciousness under ordinary conditions. </a:t>
            </a:r>
          </a:p>
          <a:p>
            <a:r>
              <a:rPr lang="en-US" sz="1600" dirty="0"/>
              <a:t>By contrast, </a:t>
            </a:r>
            <a:r>
              <a:rPr lang="en-US" sz="1600" b="1" dirty="0">
                <a:solidFill>
                  <a:srgbClr val="CC0000"/>
                </a:solidFill>
              </a:rPr>
              <a:t>disordered sensation</a:t>
            </a:r>
            <a:r>
              <a:rPr lang="en-US" sz="1600" dirty="0"/>
              <a:t>, particularly when experienced </a:t>
            </a:r>
          </a:p>
          <a:p>
            <a:r>
              <a:rPr lang="en-US" sz="1600" dirty="0"/>
              <a:t>as painful, is alarming and…</a:t>
            </a:r>
          </a:p>
        </p:txBody>
      </p:sp>
      <p:sp>
        <p:nvSpPr>
          <p:cNvPr id="4" name="Text Box 4"/>
          <p:cNvSpPr txBox="1">
            <a:spLocks noChangeArrowheads="1"/>
          </p:cNvSpPr>
          <p:nvPr/>
        </p:nvSpPr>
        <p:spPr bwMode="auto">
          <a:xfrm>
            <a:off x="457200" y="1348263"/>
            <a:ext cx="3048000" cy="461665"/>
          </a:xfrm>
          <a:prstGeom prst="rect">
            <a:avLst/>
          </a:prstGeom>
          <a:noFill/>
          <a:ln w="9525">
            <a:noFill/>
            <a:miter lim="800000"/>
            <a:headEnd/>
            <a:tailEnd/>
          </a:ln>
        </p:spPr>
        <p:txBody>
          <a:bodyPr>
            <a:spAutoFit/>
          </a:bodyPr>
          <a:lstStyle/>
          <a:p>
            <a:pPr>
              <a:spcBef>
                <a:spcPct val="50000"/>
              </a:spcBef>
            </a:pPr>
            <a:r>
              <a:rPr lang="en-US" sz="2400" b="1" dirty="0"/>
              <a:t>For Humans</a:t>
            </a:r>
          </a:p>
        </p:txBody>
      </p:sp>
      <p:sp>
        <p:nvSpPr>
          <p:cNvPr id="5" name="Text Box 5"/>
          <p:cNvSpPr txBox="1">
            <a:spLocks noChangeArrowheads="1"/>
          </p:cNvSpPr>
          <p:nvPr/>
        </p:nvSpPr>
        <p:spPr bwMode="auto">
          <a:xfrm>
            <a:off x="533400" y="3657421"/>
            <a:ext cx="8153400" cy="739775"/>
          </a:xfrm>
          <a:prstGeom prst="rect">
            <a:avLst/>
          </a:prstGeom>
          <a:solidFill>
            <a:schemeClr val="bg1"/>
          </a:solidFill>
          <a:ln w="9525">
            <a:solidFill>
              <a:schemeClr val="tx1"/>
            </a:solidFill>
            <a:miter lim="800000"/>
            <a:headEnd/>
            <a:tailEnd/>
          </a:ln>
        </p:spPr>
        <p:txBody>
          <a:bodyPr>
            <a:spAutoFit/>
          </a:bodyPr>
          <a:lstStyle/>
          <a:p>
            <a:r>
              <a:rPr lang="en-US" sz="1400" dirty="0"/>
              <a:t>&lt;semantics </a:t>
            </a:r>
            <a:r>
              <a:rPr lang="en-US" sz="1400" dirty="0" err="1"/>
              <a:t>controlvocab</a:t>
            </a:r>
            <a:r>
              <a:rPr lang="en-US" sz="1400" dirty="0"/>
              <a:t>=“UMLS”&gt;</a:t>
            </a:r>
          </a:p>
          <a:p>
            <a:r>
              <a:rPr lang="en-US" sz="1400" dirty="0"/>
              <a:t>  &lt;tag&gt;</a:t>
            </a:r>
          </a:p>
          <a:p>
            <a:r>
              <a:rPr lang="en-US" sz="1400" dirty="0"/>
              <a:t>    &lt;root-term </a:t>
            </a:r>
            <a:r>
              <a:rPr lang="en-US" sz="1400" dirty="0" err="1"/>
              <a:t>termID</a:t>
            </a:r>
            <a:r>
              <a:rPr lang="en-US" sz="1400" dirty="0"/>
              <a:t>="28648"&gt;</a:t>
            </a:r>
            <a:r>
              <a:rPr lang="en-US" sz="1400" b="1" dirty="0">
                <a:solidFill>
                  <a:srgbClr val="CC0000"/>
                </a:solidFill>
              </a:rPr>
              <a:t>sensation disorders</a:t>
            </a:r>
            <a:r>
              <a:rPr lang="en-US" sz="1400" dirty="0"/>
              <a:t>&lt;/root-term&gt;…</a:t>
            </a:r>
          </a:p>
        </p:txBody>
      </p:sp>
      <p:sp>
        <p:nvSpPr>
          <p:cNvPr id="6" name="Text Box 6"/>
          <p:cNvSpPr txBox="1">
            <a:spLocks noChangeArrowheads="1"/>
          </p:cNvSpPr>
          <p:nvPr/>
        </p:nvSpPr>
        <p:spPr bwMode="auto">
          <a:xfrm>
            <a:off x="457200" y="3219271"/>
            <a:ext cx="3048000" cy="461665"/>
          </a:xfrm>
          <a:prstGeom prst="rect">
            <a:avLst/>
          </a:prstGeom>
          <a:noFill/>
          <a:ln w="9525">
            <a:noFill/>
            <a:miter lim="800000"/>
            <a:headEnd/>
            <a:tailEnd/>
          </a:ln>
        </p:spPr>
        <p:txBody>
          <a:bodyPr>
            <a:spAutoFit/>
          </a:bodyPr>
          <a:lstStyle/>
          <a:p>
            <a:pPr>
              <a:spcBef>
                <a:spcPct val="50000"/>
              </a:spcBef>
            </a:pPr>
            <a:r>
              <a:rPr lang="en-US" sz="2400" b="1" dirty="0"/>
              <a:t>For Computers</a:t>
            </a:r>
          </a:p>
        </p:txBody>
      </p:sp>
      <p:sp>
        <p:nvSpPr>
          <p:cNvPr id="7" name="Text Box 7"/>
          <p:cNvSpPr txBox="1">
            <a:spLocks noChangeArrowheads="1"/>
          </p:cNvSpPr>
          <p:nvPr/>
        </p:nvSpPr>
        <p:spPr bwMode="auto">
          <a:xfrm>
            <a:off x="457200" y="4514671"/>
            <a:ext cx="8382000" cy="1200329"/>
          </a:xfrm>
          <a:prstGeom prst="rect">
            <a:avLst/>
          </a:prstGeom>
          <a:noFill/>
          <a:ln w="9525">
            <a:noFill/>
            <a:miter lim="800000"/>
            <a:headEnd/>
            <a:tailEnd/>
          </a:ln>
        </p:spPr>
        <p:txBody>
          <a:bodyPr>
            <a:spAutoFit/>
          </a:bodyPr>
          <a:lstStyle/>
          <a:p>
            <a:r>
              <a:rPr lang="en-US" sz="2400" dirty="0">
                <a:solidFill>
                  <a:srgbClr val="FFFFFF"/>
                </a:solidFill>
              </a:rPr>
              <a:t>“disordered sensation” = </a:t>
            </a:r>
            <a:r>
              <a:rPr lang="en-US" sz="2400" dirty="0">
                <a:solidFill>
                  <a:srgbClr val="FF0000"/>
                </a:solidFill>
              </a:rPr>
              <a:t>215</a:t>
            </a:r>
            <a:r>
              <a:rPr lang="en-US" sz="2400" dirty="0">
                <a:solidFill>
                  <a:srgbClr val="FFFFFF"/>
                </a:solidFill>
              </a:rPr>
              <a:t> </a:t>
            </a:r>
            <a:r>
              <a:rPr lang="en-US" sz="2400" dirty="0" err="1">
                <a:solidFill>
                  <a:srgbClr val="FFFFFF"/>
                </a:solidFill>
              </a:rPr>
              <a:t>PubMed</a:t>
            </a:r>
            <a:r>
              <a:rPr lang="en-US" sz="2400" dirty="0">
                <a:solidFill>
                  <a:srgbClr val="FFFFFF"/>
                </a:solidFill>
              </a:rPr>
              <a:t> results</a:t>
            </a:r>
          </a:p>
          <a:p>
            <a:r>
              <a:rPr lang="en-US" sz="2400" dirty="0">
                <a:solidFill>
                  <a:srgbClr val="FFFFFF"/>
                </a:solidFill>
              </a:rPr>
              <a:t>“sensation disorders” </a:t>
            </a:r>
            <a:br>
              <a:rPr lang="en-US" sz="2400" dirty="0">
                <a:solidFill>
                  <a:srgbClr val="FFFFFF"/>
                </a:solidFill>
              </a:rPr>
            </a:br>
            <a:r>
              <a:rPr lang="en-US" sz="2400" dirty="0">
                <a:solidFill>
                  <a:srgbClr val="FFFFFF"/>
                </a:solidFill>
              </a:rPr>
              <a:t>	= </a:t>
            </a:r>
            <a:r>
              <a:rPr lang="en-US" sz="2400" dirty="0">
                <a:solidFill>
                  <a:srgbClr val="FF0000"/>
                </a:solidFill>
              </a:rPr>
              <a:t>112,577</a:t>
            </a:r>
            <a:r>
              <a:rPr lang="en-US" sz="2400" dirty="0">
                <a:solidFill>
                  <a:srgbClr val="FFFFFF"/>
                </a:solidFill>
              </a:rPr>
              <a:t> </a:t>
            </a:r>
            <a:r>
              <a:rPr lang="en-US" sz="2400" dirty="0" err="1">
                <a:solidFill>
                  <a:srgbClr val="FFFFFF"/>
                </a:solidFill>
              </a:rPr>
              <a:t>PubMed</a:t>
            </a:r>
            <a:r>
              <a:rPr lang="en-US" sz="2400" dirty="0">
                <a:solidFill>
                  <a:srgbClr val="FFFFFF"/>
                </a:solidFill>
              </a:rPr>
              <a:t> </a:t>
            </a:r>
            <a:r>
              <a:rPr lang="en-US" sz="2400" dirty="0" smtClean="0">
                <a:solidFill>
                  <a:srgbClr val="FFFFFF"/>
                </a:solidFill>
              </a:rPr>
              <a:t>results</a:t>
            </a:r>
            <a:endParaRPr lang="en-US" sz="2400" dirty="0">
              <a:solidFill>
                <a:srgbClr val="FFFFFF"/>
              </a:solidFill>
            </a:endParaRPr>
          </a:p>
        </p:txBody>
      </p:sp>
      <p:sp>
        <p:nvSpPr>
          <p:cNvPr id="8" name="Rectangle 2"/>
          <p:cNvSpPr txBox="1">
            <a:spLocks noChangeArrowheads="1"/>
          </p:cNvSpPr>
          <p:nvPr/>
        </p:nvSpPr>
        <p:spPr>
          <a:xfrm>
            <a:off x="457200" y="533400"/>
            <a:ext cx="8305800" cy="6096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tabLst/>
              <a:defRPr/>
            </a:pPr>
            <a:endParaRPr kumimoji="0" lang="en-US" sz="3600" i="0" u="none" strike="noStrike" kern="1200" cap="none" spc="0" normalizeH="0" baseline="0" noProof="0" dirty="0" smtClean="0">
              <a:ln>
                <a:noFill/>
              </a:ln>
              <a:solidFill>
                <a:srgbClr val="D9EB6F"/>
              </a:solidFill>
              <a:effectLst/>
              <a:uLnTx/>
              <a:uFillTx/>
              <a:latin typeface="Copy Bold" pitchFamily="2" charset="0"/>
            </a:endParaRPr>
          </a:p>
        </p:txBody>
      </p:sp>
      <p:pic>
        <p:nvPicPr>
          <p:cNvPr id="9" name="Picture 8"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2658716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Rectangle 2"/>
          <p:cNvSpPr/>
          <p:nvPr/>
        </p:nvSpPr>
        <p:spPr>
          <a:xfrm>
            <a:off x="3124200" y="1447800"/>
            <a:ext cx="28956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4" name="Straight Connector 3"/>
          <p:cNvCxnSpPr/>
          <p:nvPr/>
        </p:nvCxnSpPr>
        <p:spPr>
          <a:xfrm>
            <a:off x="3429000" y="1828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a:off x="3429000" y="1981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3429000" y="2133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3429000" y="2286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3429000" y="2438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429000" y="2590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429000" y="2743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429000" y="2895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3429000" y="3048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3429000" y="3200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3429000" y="3352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3429000" y="3505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3429000" y="3657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429000" y="3810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3429000" y="3962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429000" y="4114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429000" y="4267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3429000" y="4419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429000" y="4572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3429000" y="4724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429000" y="4876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4724400" y="1828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a:off x="4724400" y="1981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a:off x="4724400" y="2133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4724400" y="2286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4724400" y="2438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4724400" y="2590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4724400" y="2743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4724400" y="2895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4724400" y="3048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a:off x="4724400" y="3200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a:off x="4724400" y="3352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4724400" y="3505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4724400" y="3657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a:off x="4724400" y="3810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a:off x="4724400" y="3962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4724400" y="4114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4724400" y="4267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4724400" y="4419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a:xfrm>
            <a:off x="4724400" y="4572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a:xfrm>
            <a:off x="4724400" y="4724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p:nvCxnSpPr>
        <p:spPr>
          <a:xfrm>
            <a:off x="4724400" y="4876800"/>
            <a:ext cx="990600"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46" name="Group 56"/>
          <p:cNvGrpSpPr/>
          <p:nvPr/>
        </p:nvGrpSpPr>
        <p:grpSpPr>
          <a:xfrm>
            <a:off x="3429000" y="1828800"/>
            <a:ext cx="990600" cy="304800"/>
            <a:chOff x="1066800" y="1143000"/>
            <a:chExt cx="990600" cy="304800"/>
          </a:xfrm>
        </p:grpSpPr>
        <p:cxnSp>
          <p:nvCxnSpPr>
            <p:cNvPr id="47" name="Straight Connector 46"/>
            <p:cNvCxnSpPr/>
            <p:nvPr/>
          </p:nvCxnSpPr>
          <p:spPr>
            <a:xfrm>
              <a:off x="1066800" y="1143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a:off x="1066800" y="1295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a:xfrm>
              <a:off x="1066800" y="1447800"/>
              <a:ext cx="990600"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0" name="Group 60"/>
          <p:cNvGrpSpPr/>
          <p:nvPr/>
        </p:nvGrpSpPr>
        <p:grpSpPr>
          <a:xfrm>
            <a:off x="3429000" y="2286000"/>
            <a:ext cx="990600" cy="152400"/>
            <a:chOff x="1752600" y="2362200"/>
            <a:chExt cx="990600" cy="152400"/>
          </a:xfrm>
        </p:grpSpPr>
        <p:cxnSp>
          <p:nvCxnSpPr>
            <p:cNvPr id="51" name="Straight Connector 50"/>
            <p:cNvCxnSpPr/>
            <p:nvPr/>
          </p:nvCxnSpPr>
          <p:spPr>
            <a:xfrm>
              <a:off x="1752600" y="2362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2" name="Straight Connector 51"/>
            <p:cNvCxnSpPr/>
            <p:nvPr/>
          </p:nvCxnSpPr>
          <p:spPr>
            <a:xfrm>
              <a:off x="1752600" y="2514600"/>
              <a:ext cx="990600"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3" name="Group 107"/>
          <p:cNvGrpSpPr/>
          <p:nvPr/>
        </p:nvGrpSpPr>
        <p:grpSpPr>
          <a:xfrm>
            <a:off x="3429000" y="2590800"/>
            <a:ext cx="990600" cy="609600"/>
            <a:chOff x="762000" y="3276600"/>
            <a:chExt cx="990600" cy="609600"/>
          </a:xfrm>
        </p:grpSpPr>
        <p:cxnSp>
          <p:nvCxnSpPr>
            <p:cNvPr id="54" name="Straight Connector 53"/>
            <p:cNvCxnSpPr/>
            <p:nvPr/>
          </p:nvCxnSpPr>
          <p:spPr>
            <a:xfrm>
              <a:off x="762000" y="3276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a:xfrm>
              <a:off x="762000" y="3429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a:off x="762000" y="3581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762000" y="3733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8" name="Straight Connector 57"/>
            <p:cNvCxnSpPr/>
            <p:nvPr/>
          </p:nvCxnSpPr>
          <p:spPr>
            <a:xfrm>
              <a:off x="762000" y="3886200"/>
              <a:ext cx="990600"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9" name="Group 68"/>
          <p:cNvGrpSpPr/>
          <p:nvPr/>
        </p:nvGrpSpPr>
        <p:grpSpPr>
          <a:xfrm>
            <a:off x="3429000" y="1828800"/>
            <a:ext cx="2286000" cy="3048000"/>
            <a:chOff x="3429000" y="1828800"/>
            <a:chExt cx="2286000" cy="3048000"/>
          </a:xfrm>
        </p:grpSpPr>
        <p:cxnSp>
          <p:nvCxnSpPr>
            <p:cNvPr id="60" name="Straight Connector 59"/>
            <p:cNvCxnSpPr/>
            <p:nvPr/>
          </p:nvCxnSpPr>
          <p:spPr>
            <a:xfrm>
              <a:off x="3429000" y="3352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429000" y="3505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3429000" y="3657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429000" y="3810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3429000" y="3962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a:off x="3429000" y="4114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3429000" y="4267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3429000" y="4419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3429000" y="4572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9" name="Straight Connector 68"/>
            <p:cNvCxnSpPr/>
            <p:nvPr/>
          </p:nvCxnSpPr>
          <p:spPr>
            <a:xfrm>
              <a:off x="3429000" y="4724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0" name="Straight Connector 69"/>
            <p:cNvCxnSpPr/>
            <p:nvPr/>
          </p:nvCxnSpPr>
          <p:spPr>
            <a:xfrm>
              <a:off x="3429000" y="4876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0"/>
            <p:cNvCxnSpPr/>
            <p:nvPr/>
          </p:nvCxnSpPr>
          <p:spPr>
            <a:xfrm>
              <a:off x="4724400" y="1828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1"/>
            <p:cNvCxnSpPr/>
            <p:nvPr/>
          </p:nvCxnSpPr>
          <p:spPr>
            <a:xfrm>
              <a:off x="4724400" y="1981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4724400" y="2133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4" name="Straight Connector 73"/>
            <p:cNvCxnSpPr/>
            <p:nvPr/>
          </p:nvCxnSpPr>
          <p:spPr>
            <a:xfrm>
              <a:off x="4724400" y="2286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5" name="Straight Connector 74"/>
            <p:cNvCxnSpPr/>
            <p:nvPr/>
          </p:nvCxnSpPr>
          <p:spPr>
            <a:xfrm>
              <a:off x="4724400" y="2438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6" name="Straight Connector 75"/>
            <p:cNvCxnSpPr/>
            <p:nvPr/>
          </p:nvCxnSpPr>
          <p:spPr>
            <a:xfrm>
              <a:off x="4724400" y="2590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Straight Connector 76"/>
            <p:cNvCxnSpPr/>
            <p:nvPr/>
          </p:nvCxnSpPr>
          <p:spPr>
            <a:xfrm>
              <a:off x="4724400" y="2743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8" name="Straight Connector 77"/>
            <p:cNvCxnSpPr/>
            <p:nvPr/>
          </p:nvCxnSpPr>
          <p:spPr>
            <a:xfrm>
              <a:off x="4724400" y="2895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9" name="Straight Connector 78"/>
            <p:cNvCxnSpPr/>
            <p:nvPr/>
          </p:nvCxnSpPr>
          <p:spPr>
            <a:xfrm>
              <a:off x="4724400" y="3048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0" name="Straight Connector 79"/>
            <p:cNvCxnSpPr/>
            <p:nvPr/>
          </p:nvCxnSpPr>
          <p:spPr>
            <a:xfrm>
              <a:off x="4724400" y="3200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1" name="Straight Connector 80"/>
            <p:cNvCxnSpPr/>
            <p:nvPr/>
          </p:nvCxnSpPr>
          <p:spPr>
            <a:xfrm>
              <a:off x="4724400" y="33528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2" name="Straight Connector 81"/>
            <p:cNvCxnSpPr/>
            <p:nvPr/>
          </p:nvCxnSpPr>
          <p:spPr>
            <a:xfrm>
              <a:off x="4724400" y="3505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3" name="Straight Connector 82"/>
            <p:cNvCxnSpPr/>
            <p:nvPr/>
          </p:nvCxnSpPr>
          <p:spPr>
            <a:xfrm>
              <a:off x="4724400" y="3657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4" name="Straight Connector 83"/>
            <p:cNvCxnSpPr/>
            <p:nvPr/>
          </p:nvCxnSpPr>
          <p:spPr>
            <a:xfrm>
              <a:off x="4724400" y="3810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5" name="Straight Connector 84"/>
            <p:cNvCxnSpPr/>
            <p:nvPr/>
          </p:nvCxnSpPr>
          <p:spPr>
            <a:xfrm>
              <a:off x="4724400" y="3962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a:xfrm>
              <a:off x="4724400" y="4114800"/>
              <a:ext cx="990600"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7" name="Group 96"/>
          <p:cNvGrpSpPr/>
          <p:nvPr/>
        </p:nvGrpSpPr>
        <p:grpSpPr>
          <a:xfrm>
            <a:off x="4724400" y="4267200"/>
            <a:ext cx="990600" cy="609600"/>
            <a:chOff x="4800600" y="5791200"/>
            <a:chExt cx="990600" cy="609600"/>
          </a:xfrm>
        </p:grpSpPr>
        <p:cxnSp>
          <p:nvCxnSpPr>
            <p:cNvPr id="88" name="Straight Connector 87"/>
            <p:cNvCxnSpPr/>
            <p:nvPr/>
          </p:nvCxnSpPr>
          <p:spPr>
            <a:xfrm>
              <a:off x="4800600" y="57912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9" name="Straight Connector 88"/>
            <p:cNvCxnSpPr/>
            <p:nvPr/>
          </p:nvCxnSpPr>
          <p:spPr>
            <a:xfrm>
              <a:off x="4800600" y="5943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0" name="Straight Connector 89"/>
            <p:cNvCxnSpPr/>
            <p:nvPr/>
          </p:nvCxnSpPr>
          <p:spPr>
            <a:xfrm>
              <a:off x="4800600" y="60960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1" name="Straight Connector 90"/>
            <p:cNvCxnSpPr/>
            <p:nvPr/>
          </p:nvCxnSpPr>
          <p:spPr>
            <a:xfrm>
              <a:off x="4800600" y="62484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2" name="Straight Connector 91"/>
            <p:cNvCxnSpPr/>
            <p:nvPr/>
          </p:nvCxnSpPr>
          <p:spPr>
            <a:xfrm>
              <a:off x="4800600" y="6400800"/>
              <a:ext cx="9906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93" name="TextBox 92"/>
          <p:cNvSpPr txBox="1"/>
          <p:nvPr/>
        </p:nvSpPr>
        <p:spPr>
          <a:xfrm>
            <a:off x="609600" y="773668"/>
            <a:ext cx="1160895" cy="369332"/>
          </a:xfrm>
          <a:prstGeom prst="rect">
            <a:avLst/>
          </a:prstGeom>
          <a:noFill/>
        </p:spPr>
        <p:txBody>
          <a:bodyPr wrap="none" rtlCol="0">
            <a:spAutoFit/>
          </a:bodyPr>
          <a:lstStyle/>
          <a:p>
            <a:r>
              <a:rPr lang="en-US" dirty="0" smtClean="0">
                <a:solidFill>
                  <a:schemeClr val="bg1"/>
                </a:solidFill>
                <a:latin typeface="OCR A Extended" pitchFamily="50" charset="0"/>
              </a:rPr>
              <a:t>&lt;title&gt;</a:t>
            </a:r>
            <a:endParaRPr lang="en-US" dirty="0">
              <a:solidFill>
                <a:schemeClr val="bg1"/>
              </a:solidFill>
              <a:latin typeface="OCR A Extended" pitchFamily="50" charset="0"/>
            </a:endParaRPr>
          </a:p>
        </p:txBody>
      </p:sp>
      <p:sp>
        <p:nvSpPr>
          <p:cNvPr id="94" name="TextBox 93"/>
          <p:cNvSpPr txBox="1"/>
          <p:nvPr/>
        </p:nvSpPr>
        <p:spPr>
          <a:xfrm>
            <a:off x="1371600" y="1992868"/>
            <a:ext cx="1300356" cy="369332"/>
          </a:xfrm>
          <a:prstGeom prst="rect">
            <a:avLst/>
          </a:prstGeom>
          <a:noFill/>
        </p:spPr>
        <p:txBody>
          <a:bodyPr wrap="none" rtlCol="0">
            <a:spAutoFit/>
          </a:bodyPr>
          <a:lstStyle/>
          <a:p>
            <a:r>
              <a:rPr lang="en-US" dirty="0" smtClean="0">
                <a:solidFill>
                  <a:schemeClr val="bg1"/>
                </a:solidFill>
                <a:latin typeface="OCR A Extended" pitchFamily="50" charset="0"/>
              </a:rPr>
              <a:t>&lt;author&gt;</a:t>
            </a:r>
            <a:endParaRPr lang="en-US" dirty="0">
              <a:solidFill>
                <a:schemeClr val="bg1"/>
              </a:solidFill>
              <a:latin typeface="OCR A Extended" pitchFamily="50" charset="0"/>
            </a:endParaRPr>
          </a:p>
        </p:txBody>
      </p:sp>
      <p:sp>
        <p:nvSpPr>
          <p:cNvPr id="95" name="TextBox 94"/>
          <p:cNvSpPr txBox="1"/>
          <p:nvPr/>
        </p:nvSpPr>
        <p:spPr>
          <a:xfrm>
            <a:off x="152400" y="2907268"/>
            <a:ext cx="1579278" cy="369332"/>
          </a:xfrm>
          <a:prstGeom prst="rect">
            <a:avLst/>
          </a:prstGeom>
          <a:noFill/>
        </p:spPr>
        <p:txBody>
          <a:bodyPr wrap="none" rtlCol="0">
            <a:spAutoFit/>
          </a:bodyPr>
          <a:lstStyle/>
          <a:p>
            <a:r>
              <a:rPr lang="en-US" dirty="0" smtClean="0">
                <a:solidFill>
                  <a:schemeClr val="bg1"/>
                </a:solidFill>
                <a:latin typeface="OCR A Extended" pitchFamily="50" charset="0"/>
              </a:rPr>
              <a:t>&lt;abstract&gt;</a:t>
            </a:r>
            <a:endParaRPr lang="en-US" dirty="0">
              <a:solidFill>
                <a:schemeClr val="bg1"/>
              </a:solidFill>
              <a:latin typeface="OCR A Extended" pitchFamily="50" charset="0"/>
            </a:endParaRPr>
          </a:p>
        </p:txBody>
      </p:sp>
      <p:sp>
        <p:nvSpPr>
          <p:cNvPr id="96" name="TextBox 95"/>
          <p:cNvSpPr txBox="1"/>
          <p:nvPr/>
        </p:nvSpPr>
        <p:spPr>
          <a:xfrm>
            <a:off x="3886200" y="5410200"/>
            <a:ext cx="1718740" cy="369332"/>
          </a:xfrm>
          <a:prstGeom prst="rect">
            <a:avLst/>
          </a:prstGeom>
          <a:noFill/>
        </p:spPr>
        <p:txBody>
          <a:bodyPr wrap="none" rtlCol="0">
            <a:spAutoFit/>
          </a:bodyPr>
          <a:lstStyle/>
          <a:p>
            <a:r>
              <a:rPr lang="en-US" dirty="0" smtClean="0">
                <a:solidFill>
                  <a:schemeClr val="bg1"/>
                </a:solidFill>
                <a:latin typeface="OCR A Extended" pitchFamily="50" charset="0"/>
              </a:rPr>
              <a:t>&lt;reference&gt;</a:t>
            </a:r>
            <a:endParaRPr lang="en-US" dirty="0">
              <a:solidFill>
                <a:schemeClr val="bg1"/>
              </a:solidFill>
              <a:latin typeface="OCR A Extended" pitchFamily="50" charset="0"/>
            </a:endParaRPr>
          </a:p>
        </p:txBody>
      </p:sp>
      <p:sp>
        <p:nvSpPr>
          <p:cNvPr id="97" name="TextBox 96"/>
          <p:cNvSpPr txBox="1"/>
          <p:nvPr/>
        </p:nvSpPr>
        <p:spPr>
          <a:xfrm>
            <a:off x="6027782" y="1459468"/>
            <a:ext cx="1439818" cy="369332"/>
          </a:xfrm>
          <a:prstGeom prst="rect">
            <a:avLst/>
          </a:prstGeom>
          <a:noFill/>
        </p:spPr>
        <p:txBody>
          <a:bodyPr wrap="none" rtlCol="0">
            <a:spAutoFit/>
          </a:bodyPr>
          <a:lstStyle/>
          <a:p>
            <a:r>
              <a:rPr lang="en-US" dirty="0" smtClean="0">
                <a:solidFill>
                  <a:schemeClr val="bg1"/>
                </a:solidFill>
                <a:latin typeface="OCR A Extended" pitchFamily="50" charset="0"/>
              </a:rPr>
              <a:t>&lt;section&gt;</a:t>
            </a:r>
            <a:endParaRPr lang="en-US" dirty="0">
              <a:solidFill>
                <a:schemeClr val="bg1"/>
              </a:solidFill>
              <a:latin typeface="OCR A Extended" pitchFamily="50" charset="0"/>
            </a:endParaRPr>
          </a:p>
        </p:txBody>
      </p:sp>
      <p:sp>
        <p:nvSpPr>
          <p:cNvPr id="98" name="TextBox 97"/>
          <p:cNvSpPr txBox="1"/>
          <p:nvPr/>
        </p:nvSpPr>
        <p:spPr>
          <a:xfrm>
            <a:off x="1575096" y="770164"/>
            <a:ext cx="3252814" cy="369332"/>
          </a:xfrm>
          <a:prstGeom prst="rect">
            <a:avLst/>
          </a:prstGeom>
          <a:noFill/>
        </p:spPr>
        <p:txBody>
          <a:bodyPr wrap="none" rtlCol="0">
            <a:spAutoFit/>
          </a:bodyPr>
          <a:lstStyle/>
          <a:p>
            <a:r>
              <a:rPr lang="en-US" dirty="0" smtClean="0">
                <a:solidFill>
                  <a:srgbClr val="66FF33"/>
                </a:solidFill>
                <a:latin typeface="OCR A Extended" pitchFamily="50" charset="0"/>
              </a:rPr>
              <a:t>&lt;topic=panic disorder&gt;</a:t>
            </a:r>
            <a:endParaRPr lang="en-US" dirty="0">
              <a:solidFill>
                <a:srgbClr val="66FF33"/>
              </a:solidFill>
              <a:latin typeface="OCR A Extended" pitchFamily="50" charset="0"/>
            </a:endParaRPr>
          </a:p>
        </p:txBody>
      </p:sp>
      <p:sp>
        <p:nvSpPr>
          <p:cNvPr id="99" name="TextBox 98"/>
          <p:cNvSpPr txBox="1"/>
          <p:nvPr/>
        </p:nvSpPr>
        <p:spPr>
          <a:xfrm>
            <a:off x="6029215" y="1676400"/>
            <a:ext cx="2276585" cy="369332"/>
          </a:xfrm>
          <a:prstGeom prst="rect">
            <a:avLst/>
          </a:prstGeom>
          <a:noFill/>
        </p:spPr>
        <p:txBody>
          <a:bodyPr wrap="none" rtlCol="0">
            <a:spAutoFit/>
          </a:bodyPr>
          <a:lstStyle/>
          <a:p>
            <a:r>
              <a:rPr lang="en-US" dirty="0" smtClean="0">
                <a:solidFill>
                  <a:srgbClr val="66FF33"/>
                </a:solidFill>
                <a:latin typeface="OCR A Extended" pitchFamily="50" charset="0"/>
              </a:rPr>
              <a:t>&lt;topic=therapy&gt;</a:t>
            </a:r>
            <a:endParaRPr lang="en-US" dirty="0">
              <a:solidFill>
                <a:srgbClr val="66FF33"/>
              </a:solidFill>
              <a:latin typeface="OCR A Extended" pitchFamily="50" charset="0"/>
            </a:endParaRPr>
          </a:p>
        </p:txBody>
      </p:sp>
      <p:sp>
        <p:nvSpPr>
          <p:cNvPr id="100" name="TextBox 99"/>
          <p:cNvSpPr txBox="1"/>
          <p:nvPr/>
        </p:nvSpPr>
        <p:spPr>
          <a:xfrm>
            <a:off x="5459864" y="5410200"/>
            <a:ext cx="3531736" cy="369332"/>
          </a:xfrm>
          <a:prstGeom prst="rect">
            <a:avLst/>
          </a:prstGeom>
          <a:noFill/>
        </p:spPr>
        <p:txBody>
          <a:bodyPr wrap="none" rtlCol="0">
            <a:spAutoFit/>
          </a:bodyPr>
          <a:lstStyle/>
          <a:p>
            <a:r>
              <a:rPr lang="en-US" dirty="0" smtClean="0">
                <a:solidFill>
                  <a:srgbClr val="66FF33"/>
                </a:solidFill>
                <a:latin typeface="OCR A Extended" pitchFamily="50" charset="0"/>
              </a:rPr>
              <a:t>&lt;topic=evidence quality&gt;</a:t>
            </a:r>
            <a:endParaRPr lang="en-US" dirty="0">
              <a:solidFill>
                <a:srgbClr val="66FF33"/>
              </a:solidFill>
              <a:latin typeface="OCR A Extended" pitchFamily="50" charset="0"/>
            </a:endParaRPr>
          </a:p>
        </p:txBody>
      </p:sp>
      <p:sp>
        <p:nvSpPr>
          <p:cNvPr id="101" name="Rectangle 2"/>
          <p:cNvSpPr txBox="1">
            <a:spLocks noChangeArrowheads="1"/>
          </p:cNvSpPr>
          <p:nvPr/>
        </p:nvSpPr>
        <p:spPr>
          <a:xfrm>
            <a:off x="381000" y="4419600"/>
            <a:ext cx="8305800" cy="609600"/>
          </a:xfrm>
          <a:prstGeom prst="rect">
            <a:avLst/>
          </a:prstGeom>
        </p:spPr>
        <p:txBody>
          <a:bodyPr/>
          <a:lstStyle/>
          <a:p>
            <a:pPr marL="0" marR="0" lvl="0" indent="0" algn="l" defTabSz="914400" rtl="0" eaLnBrk="1" fontAlgn="auto" latinLnBrk="0" hangingPunct="1">
              <a:lnSpc>
                <a:spcPct val="100000"/>
              </a:lnSpc>
              <a:spcAft>
                <a:spcPts val="0"/>
              </a:spcAft>
              <a:buClrTx/>
              <a:buSzTx/>
              <a:tabLst/>
              <a:defRPr/>
            </a:pPr>
            <a:r>
              <a:rPr kumimoji="0" lang="en-US" sz="3600" i="0" u="none" strike="noStrike" kern="1200" cap="none" spc="0" normalizeH="0" baseline="0" noProof="0" dirty="0" smtClean="0">
                <a:ln>
                  <a:noFill/>
                </a:ln>
                <a:solidFill>
                  <a:srgbClr val="FFFFFF"/>
                </a:solidFill>
                <a:effectLst/>
                <a:uLnTx/>
                <a:uFillTx/>
              </a:rPr>
              <a:t>Granular</a:t>
            </a:r>
          </a:p>
          <a:p>
            <a:pPr marL="0" marR="0" lvl="0" indent="0" algn="l" defTabSz="914400" rtl="0" eaLnBrk="1" fontAlgn="auto" latinLnBrk="0" hangingPunct="1">
              <a:lnSpc>
                <a:spcPct val="100000"/>
              </a:lnSpc>
              <a:spcAft>
                <a:spcPts val="0"/>
              </a:spcAft>
              <a:buClrTx/>
              <a:buSzTx/>
              <a:tabLst/>
              <a:defRPr/>
            </a:pPr>
            <a:r>
              <a:rPr lang="en-US" sz="3600" dirty="0" smtClean="0">
                <a:solidFill>
                  <a:srgbClr val="FFFFFF"/>
                </a:solidFill>
              </a:rPr>
              <a:t>Semantic</a:t>
            </a:r>
            <a:endParaRPr kumimoji="0" lang="en-US" sz="3600" i="0" u="none" strike="noStrike" kern="1200" cap="none" spc="0" normalizeH="0" baseline="0" noProof="0" dirty="0" smtClean="0">
              <a:ln>
                <a:noFill/>
              </a:ln>
              <a:solidFill>
                <a:srgbClr val="FFFFFF"/>
              </a:solidFill>
              <a:effectLst/>
              <a:uLnTx/>
              <a:uFillTx/>
            </a:endParaRPr>
          </a:p>
          <a:p>
            <a:pPr marL="0" marR="0" lvl="0" indent="0" algn="l" defTabSz="914400" rtl="0" eaLnBrk="1" fontAlgn="auto" latinLnBrk="0" hangingPunct="1">
              <a:lnSpc>
                <a:spcPct val="100000"/>
              </a:lnSpc>
              <a:spcAft>
                <a:spcPts val="0"/>
              </a:spcAft>
              <a:buClrTx/>
              <a:buSzTx/>
              <a:tabLst/>
              <a:defRPr/>
            </a:pPr>
            <a:r>
              <a:rPr lang="en-US" sz="3600" dirty="0" smtClean="0">
                <a:solidFill>
                  <a:srgbClr val="FFFFFF"/>
                </a:solidFill>
              </a:rPr>
              <a:t>Metadata</a:t>
            </a:r>
            <a:endParaRPr kumimoji="0" lang="en-US" sz="3600" i="0" u="none" strike="noStrike" kern="1200" cap="none" spc="0" normalizeH="0" baseline="0" noProof="0" dirty="0" smtClean="0">
              <a:ln>
                <a:noFill/>
              </a:ln>
              <a:solidFill>
                <a:srgbClr val="FFFFFF"/>
              </a:solidFill>
              <a:effectLst/>
              <a:uLnTx/>
              <a:uFillTx/>
            </a:endParaRPr>
          </a:p>
        </p:txBody>
      </p:sp>
      <p:pic>
        <p:nvPicPr>
          <p:cNvPr id="102" name="Picture 101"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98169458"/>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7084 1.58917E-6 L -0.29584 -0.08883 " pathEditMode="relative" ptsTypes="AA">
                                      <p:cBhvr>
                                        <p:cTn id="6" dur="2000" fill="hold"/>
                                        <p:tgtEl>
                                          <p:spTgt spid="4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7084 4.58709E-6 L -0.20417 0.0111 " pathEditMode="relative" rAng="0" ptsTypes="AA">
                                      <p:cBhvr>
                                        <p:cTn id="8" dur="2000" fill="hold"/>
                                        <p:tgtEl>
                                          <p:spTgt spid="50"/>
                                        </p:tgtEl>
                                        <p:attrNameLst>
                                          <p:attrName>ppt_x</p:attrName>
                                          <p:attrName>ppt_y</p:attrName>
                                        </p:attrNameLst>
                                      </p:cBhvr>
                                      <p:rCtr x="-6700" y="600"/>
                                    </p:animMotion>
                                  </p:childTnLst>
                                </p:cTn>
                              </p:par>
                              <p:par>
                                <p:cTn id="9" presetID="0" presetClass="path" presetSubtype="0" accel="50000" decel="50000" fill="hold" nodeType="withEffect">
                                  <p:stCondLst>
                                    <p:cond delay="0"/>
                                  </p:stCondLst>
                                  <p:childTnLst>
                                    <p:animMotion origin="layout" path="M -0.07917 0.02221 L -0.30417 0.09993 " pathEditMode="relative" ptsTypes="AA">
                                      <p:cBhvr>
                                        <p:cTn id="10" dur="2000" fill="hold"/>
                                        <p:tgtEl>
                                          <p:spTgt spid="5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3.81679E-7 L 0.30833 -0.19986 " pathEditMode="relative" rAng="0" ptsTypes="AA">
                                      <p:cBhvr>
                                        <p:cTn id="12" dur="2000" fill="hold"/>
                                        <p:tgtEl>
                                          <p:spTgt spid="59"/>
                                        </p:tgtEl>
                                        <p:attrNameLst>
                                          <p:attrName>ppt_x</p:attrName>
                                          <p:attrName>ppt_y</p:attrName>
                                        </p:attrNameLst>
                                      </p:cBhvr>
                                      <p:rCtr x="15400" y="-10000"/>
                                    </p:animMotion>
                                  </p:childTnLst>
                                </p:cTn>
                              </p:par>
                              <p:par>
                                <p:cTn id="13" presetID="0" presetClass="path" presetSubtype="0" accel="50000" decel="50000" fill="hold" nodeType="withEffect">
                                  <p:stCondLst>
                                    <p:cond delay="0"/>
                                  </p:stCondLst>
                                  <p:childTnLst>
                                    <p:animMotion origin="layout" path="M 6.66667E-6 3.19917E-6 L -0.01666 0.22207 " pathEditMode="relative" ptsTypes="AA">
                                      <p:cBhvr>
                                        <p:cTn id="14" dur="2000" fill="hold"/>
                                        <p:tgtEl>
                                          <p:spTgt spid="87"/>
                                        </p:tgtEl>
                                        <p:attrNameLst>
                                          <p:attrName>ppt_x</p:attrName>
                                          <p:attrName>ppt_y</p:attrName>
                                        </p:attrNameLst>
                                      </p:cBhvr>
                                    </p:animMotion>
                                  </p:childTnLst>
                                </p:cTn>
                              </p:par>
                              <p:par>
                                <p:cTn id="15" presetID="55"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p:cTn id="17" dur="2000" fill="hold"/>
                                        <p:tgtEl>
                                          <p:spTgt spid="93"/>
                                        </p:tgtEl>
                                        <p:attrNameLst>
                                          <p:attrName>ppt_w</p:attrName>
                                        </p:attrNameLst>
                                      </p:cBhvr>
                                      <p:tavLst>
                                        <p:tav tm="0">
                                          <p:val>
                                            <p:strVal val="#ppt_w*0.70"/>
                                          </p:val>
                                        </p:tav>
                                        <p:tav tm="100000">
                                          <p:val>
                                            <p:strVal val="#ppt_w"/>
                                          </p:val>
                                        </p:tav>
                                      </p:tavLst>
                                    </p:anim>
                                    <p:anim calcmode="lin" valueType="num">
                                      <p:cBhvr>
                                        <p:cTn id="18" dur="2000" fill="hold"/>
                                        <p:tgtEl>
                                          <p:spTgt spid="93"/>
                                        </p:tgtEl>
                                        <p:attrNameLst>
                                          <p:attrName>ppt_h</p:attrName>
                                        </p:attrNameLst>
                                      </p:cBhvr>
                                      <p:tavLst>
                                        <p:tav tm="0">
                                          <p:val>
                                            <p:strVal val="#ppt_h"/>
                                          </p:val>
                                        </p:tav>
                                        <p:tav tm="100000">
                                          <p:val>
                                            <p:strVal val="#ppt_h"/>
                                          </p:val>
                                        </p:tav>
                                      </p:tavLst>
                                    </p:anim>
                                    <p:animEffect transition="in" filter="fade">
                                      <p:cBhvr>
                                        <p:cTn id="19" dur="2000"/>
                                        <p:tgtEl>
                                          <p:spTgt spid="9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2000" fill="hold"/>
                                        <p:tgtEl>
                                          <p:spTgt spid="94"/>
                                        </p:tgtEl>
                                        <p:attrNameLst>
                                          <p:attrName>ppt_w</p:attrName>
                                        </p:attrNameLst>
                                      </p:cBhvr>
                                      <p:tavLst>
                                        <p:tav tm="0">
                                          <p:val>
                                            <p:strVal val="#ppt_w*0.70"/>
                                          </p:val>
                                        </p:tav>
                                        <p:tav tm="100000">
                                          <p:val>
                                            <p:strVal val="#ppt_w"/>
                                          </p:val>
                                        </p:tav>
                                      </p:tavLst>
                                    </p:anim>
                                    <p:anim calcmode="lin" valueType="num">
                                      <p:cBhvr>
                                        <p:cTn id="23" dur="2000" fill="hold"/>
                                        <p:tgtEl>
                                          <p:spTgt spid="94"/>
                                        </p:tgtEl>
                                        <p:attrNameLst>
                                          <p:attrName>ppt_h</p:attrName>
                                        </p:attrNameLst>
                                      </p:cBhvr>
                                      <p:tavLst>
                                        <p:tav tm="0">
                                          <p:val>
                                            <p:strVal val="#ppt_h"/>
                                          </p:val>
                                        </p:tav>
                                        <p:tav tm="100000">
                                          <p:val>
                                            <p:strVal val="#ppt_h"/>
                                          </p:val>
                                        </p:tav>
                                      </p:tavLst>
                                    </p:anim>
                                    <p:animEffect transition="in" filter="fade">
                                      <p:cBhvr>
                                        <p:cTn id="24" dur="2000"/>
                                        <p:tgtEl>
                                          <p:spTgt spid="9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2000" fill="hold"/>
                                        <p:tgtEl>
                                          <p:spTgt spid="95"/>
                                        </p:tgtEl>
                                        <p:attrNameLst>
                                          <p:attrName>ppt_w</p:attrName>
                                        </p:attrNameLst>
                                      </p:cBhvr>
                                      <p:tavLst>
                                        <p:tav tm="0">
                                          <p:val>
                                            <p:strVal val="#ppt_w*0.70"/>
                                          </p:val>
                                        </p:tav>
                                        <p:tav tm="100000">
                                          <p:val>
                                            <p:strVal val="#ppt_w"/>
                                          </p:val>
                                        </p:tav>
                                      </p:tavLst>
                                    </p:anim>
                                    <p:anim calcmode="lin" valueType="num">
                                      <p:cBhvr>
                                        <p:cTn id="28" dur="2000" fill="hold"/>
                                        <p:tgtEl>
                                          <p:spTgt spid="95"/>
                                        </p:tgtEl>
                                        <p:attrNameLst>
                                          <p:attrName>ppt_h</p:attrName>
                                        </p:attrNameLst>
                                      </p:cBhvr>
                                      <p:tavLst>
                                        <p:tav tm="0">
                                          <p:val>
                                            <p:strVal val="#ppt_h"/>
                                          </p:val>
                                        </p:tav>
                                        <p:tav tm="100000">
                                          <p:val>
                                            <p:strVal val="#ppt_h"/>
                                          </p:val>
                                        </p:tav>
                                      </p:tavLst>
                                    </p:anim>
                                    <p:animEffect transition="in" filter="fade">
                                      <p:cBhvr>
                                        <p:cTn id="29" dur="2000"/>
                                        <p:tgtEl>
                                          <p:spTgt spid="9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p:cTn id="32" dur="2000" fill="hold"/>
                                        <p:tgtEl>
                                          <p:spTgt spid="97"/>
                                        </p:tgtEl>
                                        <p:attrNameLst>
                                          <p:attrName>ppt_w</p:attrName>
                                        </p:attrNameLst>
                                      </p:cBhvr>
                                      <p:tavLst>
                                        <p:tav tm="0">
                                          <p:val>
                                            <p:strVal val="#ppt_w*0.70"/>
                                          </p:val>
                                        </p:tav>
                                        <p:tav tm="100000">
                                          <p:val>
                                            <p:strVal val="#ppt_w"/>
                                          </p:val>
                                        </p:tav>
                                      </p:tavLst>
                                    </p:anim>
                                    <p:anim calcmode="lin" valueType="num">
                                      <p:cBhvr>
                                        <p:cTn id="33" dur="2000" fill="hold"/>
                                        <p:tgtEl>
                                          <p:spTgt spid="97"/>
                                        </p:tgtEl>
                                        <p:attrNameLst>
                                          <p:attrName>ppt_h</p:attrName>
                                        </p:attrNameLst>
                                      </p:cBhvr>
                                      <p:tavLst>
                                        <p:tav tm="0">
                                          <p:val>
                                            <p:strVal val="#ppt_h"/>
                                          </p:val>
                                        </p:tav>
                                        <p:tav tm="100000">
                                          <p:val>
                                            <p:strVal val="#ppt_h"/>
                                          </p:val>
                                        </p:tav>
                                      </p:tavLst>
                                    </p:anim>
                                    <p:animEffect transition="in" filter="fade">
                                      <p:cBhvr>
                                        <p:cTn id="34" dur="2000"/>
                                        <p:tgtEl>
                                          <p:spTgt spid="9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2000" fill="hold"/>
                                        <p:tgtEl>
                                          <p:spTgt spid="96"/>
                                        </p:tgtEl>
                                        <p:attrNameLst>
                                          <p:attrName>ppt_w</p:attrName>
                                        </p:attrNameLst>
                                      </p:cBhvr>
                                      <p:tavLst>
                                        <p:tav tm="0">
                                          <p:val>
                                            <p:strVal val="#ppt_w*0.70"/>
                                          </p:val>
                                        </p:tav>
                                        <p:tav tm="100000">
                                          <p:val>
                                            <p:strVal val="#ppt_w"/>
                                          </p:val>
                                        </p:tav>
                                      </p:tavLst>
                                    </p:anim>
                                    <p:anim calcmode="lin" valueType="num">
                                      <p:cBhvr>
                                        <p:cTn id="38" dur="2000" fill="hold"/>
                                        <p:tgtEl>
                                          <p:spTgt spid="96"/>
                                        </p:tgtEl>
                                        <p:attrNameLst>
                                          <p:attrName>ppt_h</p:attrName>
                                        </p:attrNameLst>
                                      </p:cBhvr>
                                      <p:tavLst>
                                        <p:tav tm="0">
                                          <p:val>
                                            <p:strVal val="#ppt_h"/>
                                          </p:val>
                                        </p:tav>
                                        <p:tav tm="100000">
                                          <p:val>
                                            <p:strVal val="#ppt_h"/>
                                          </p:val>
                                        </p:tav>
                                      </p:tavLst>
                                    </p:anim>
                                    <p:animEffect transition="in" filter="fade">
                                      <p:cBhvr>
                                        <p:cTn id="39" dur="2000"/>
                                        <p:tgtEl>
                                          <p:spTgt spid="96"/>
                                        </p:tgtEl>
                                      </p:cBhvr>
                                    </p:animEffect>
                                  </p:childTnLst>
                                </p:cTn>
                              </p:par>
                              <p:par>
                                <p:cTn id="40" presetID="10" presetClass="exit" presetSubtype="0" fill="hold" nodeType="withEffect">
                                  <p:stCondLst>
                                    <p:cond delay="0"/>
                                  </p:stCondLst>
                                  <p:childTnLst>
                                    <p:animEffect transition="out" filter="fade">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5"/>
                                        </p:tgtEl>
                                      </p:cBhvr>
                                    </p:animEffect>
                                    <p:set>
                                      <p:cBhvr>
                                        <p:cTn id="45" dur="1" fill="hold">
                                          <p:stCondLst>
                                            <p:cond delay="1999"/>
                                          </p:stCondLst>
                                        </p:cTn>
                                        <p:tgtEl>
                                          <p:spTgt spid="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6"/>
                                        </p:tgtEl>
                                      </p:cBhvr>
                                    </p:animEffect>
                                    <p:set>
                                      <p:cBhvr>
                                        <p:cTn id="48" dur="1" fill="hold">
                                          <p:stCondLst>
                                            <p:cond delay="19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7"/>
                                        </p:tgtEl>
                                      </p:cBhvr>
                                    </p:animEffect>
                                    <p:set>
                                      <p:cBhvr>
                                        <p:cTn id="51" dur="1" fill="hold">
                                          <p:stCondLst>
                                            <p:cond delay="1999"/>
                                          </p:stCondLst>
                                        </p:cTn>
                                        <p:tgtEl>
                                          <p:spTgt spid="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8"/>
                                        </p:tgtEl>
                                      </p:cBhvr>
                                    </p:animEffect>
                                    <p:set>
                                      <p:cBhvr>
                                        <p:cTn id="54" dur="1" fill="hold">
                                          <p:stCondLst>
                                            <p:cond delay="1999"/>
                                          </p:stCondLst>
                                        </p:cTn>
                                        <p:tgtEl>
                                          <p:spTgt spid="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9"/>
                                        </p:tgtEl>
                                      </p:cBhvr>
                                    </p:animEffect>
                                    <p:set>
                                      <p:cBhvr>
                                        <p:cTn id="57" dur="1" fill="hold">
                                          <p:stCondLst>
                                            <p:cond delay="1999"/>
                                          </p:stCondLst>
                                        </p:cTn>
                                        <p:tgtEl>
                                          <p:spTgt spid="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10"/>
                                        </p:tgtEl>
                                      </p:cBhvr>
                                    </p:animEffect>
                                    <p:set>
                                      <p:cBhvr>
                                        <p:cTn id="60" dur="1" fill="hold">
                                          <p:stCondLst>
                                            <p:cond delay="1999"/>
                                          </p:stCondLst>
                                        </p:cTn>
                                        <p:tgtEl>
                                          <p:spTgt spid="1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11"/>
                                        </p:tgtEl>
                                      </p:cBhvr>
                                    </p:animEffect>
                                    <p:set>
                                      <p:cBhvr>
                                        <p:cTn id="63" dur="1" fill="hold">
                                          <p:stCondLst>
                                            <p:cond delay="19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12"/>
                                        </p:tgtEl>
                                      </p:cBhvr>
                                    </p:animEffect>
                                    <p:set>
                                      <p:cBhvr>
                                        <p:cTn id="66" dur="1" fill="hold">
                                          <p:stCondLst>
                                            <p:cond delay="1999"/>
                                          </p:stCondLst>
                                        </p:cTn>
                                        <p:tgtEl>
                                          <p:spTgt spid="1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13"/>
                                        </p:tgtEl>
                                      </p:cBhvr>
                                    </p:animEffect>
                                    <p:set>
                                      <p:cBhvr>
                                        <p:cTn id="69" dur="1" fill="hold">
                                          <p:stCondLst>
                                            <p:cond delay="1999"/>
                                          </p:stCondLst>
                                        </p:cTn>
                                        <p:tgtEl>
                                          <p:spTgt spid="1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14"/>
                                        </p:tgtEl>
                                      </p:cBhvr>
                                    </p:animEffect>
                                    <p:set>
                                      <p:cBhvr>
                                        <p:cTn id="72" dur="1" fill="hold">
                                          <p:stCondLst>
                                            <p:cond delay="1999"/>
                                          </p:stCondLst>
                                        </p:cTn>
                                        <p:tgtEl>
                                          <p:spTgt spid="1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5"/>
                                        </p:tgtEl>
                                      </p:cBhvr>
                                    </p:animEffect>
                                    <p:set>
                                      <p:cBhvr>
                                        <p:cTn id="75" dur="1" fill="hold">
                                          <p:stCondLst>
                                            <p:cond delay="1999"/>
                                          </p:stCondLst>
                                        </p:cTn>
                                        <p:tgtEl>
                                          <p:spTgt spid="1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16"/>
                                        </p:tgtEl>
                                      </p:cBhvr>
                                    </p:animEffect>
                                    <p:set>
                                      <p:cBhvr>
                                        <p:cTn id="78" dur="1" fill="hold">
                                          <p:stCondLst>
                                            <p:cond delay="1999"/>
                                          </p:stCondLst>
                                        </p:cTn>
                                        <p:tgtEl>
                                          <p:spTgt spid="1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7"/>
                                        </p:tgtEl>
                                      </p:cBhvr>
                                    </p:animEffect>
                                    <p:set>
                                      <p:cBhvr>
                                        <p:cTn id="81" dur="1" fill="hold">
                                          <p:stCondLst>
                                            <p:cond delay="1999"/>
                                          </p:stCondLst>
                                        </p:cTn>
                                        <p:tgtEl>
                                          <p:spTgt spid="1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18"/>
                                        </p:tgtEl>
                                      </p:cBhvr>
                                    </p:animEffect>
                                    <p:set>
                                      <p:cBhvr>
                                        <p:cTn id="84" dur="1" fill="hold">
                                          <p:stCondLst>
                                            <p:cond delay="19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9"/>
                                        </p:tgtEl>
                                      </p:cBhvr>
                                    </p:animEffect>
                                    <p:set>
                                      <p:cBhvr>
                                        <p:cTn id="87" dur="1" fill="hold">
                                          <p:stCondLst>
                                            <p:cond delay="1999"/>
                                          </p:stCondLst>
                                        </p:cTn>
                                        <p:tgtEl>
                                          <p:spTgt spid="1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20"/>
                                        </p:tgtEl>
                                      </p:cBhvr>
                                    </p:animEffect>
                                    <p:set>
                                      <p:cBhvr>
                                        <p:cTn id="90" dur="1" fill="hold">
                                          <p:stCondLst>
                                            <p:cond delay="1999"/>
                                          </p:stCondLst>
                                        </p:cTn>
                                        <p:tgtEl>
                                          <p:spTgt spid="2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21"/>
                                        </p:tgtEl>
                                      </p:cBhvr>
                                    </p:animEffect>
                                    <p:set>
                                      <p:cBhvr>
                                        <p:cTn id="93" dur="1" fill="hold">
                                          <p:stCondLst>
                                            <p:cond delay="1999"/>
                                          </p:stCondLst>
                                        </p:cTn>
                                        <p:tgtEl>
                                          <p:spTgt spid="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22"/>
                                        </p:tgtEl>
                                      </p:cBhvr>
                                    </p:animEffect>
                                    <p:set>
                                      <p:cBhvr>
                                        <p:cTn id="96" dur="1" fill="hold">
                                          <p:stCondLst>
                                            <p:cond delay="1999"/>
                                          </p:stCondLst>
                                        </p:cTn>
                                        <p:tgtEl>
                                          <p:spTgt spid="2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23"/>
                                        </p:tgtEl>
                                      </p:cBhvr>
                                    </p:animEffect>
                                    <p:set>
                                      <p:cBhvr>
                                        <p:cTn id="99" dur="1" fill="hold">
                                          <p:stCondLst>
                                            <p:cond delay="1999"/>
                                          </p:stCondLst>
                                        </p:cTn>
                                        <p:tgtEl>
                                          <p:spTgt spid="2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24"/>
                                        </p:tgtEl>
                                      </p:cBhvr>
                                    </p:animEffect>
                                    <p:set>
                                      <p:cBhvr>
                                        <p:cTn id="102" dur="1" fill="hold">
                                          <p:stCondLst>
                                            <p:cond delay="1999"/>
                                          </p:stCondLst>
                                        </p:cTn>
                                        <p:tgtEl>
                                          <p:spTgt spid="2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25"/>
                                        </p:tgtEl>
                                      </p:cBhvr>
                                    </p:animEffect>
                                    <p:set>
                                      <p:cBhvr>
                                        <p:cTn id="105" dur="1" fill="hold">
                                          <p:stCondLst>
                                            <p:cond delay="1999"/>
                                          </p:stCondLst>
                                        </p:cTn>
                                        <p:tgtEl>
                                          <p:spTgt spid="2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26"/>
                                        </p:tgtEl>
                                      </p:cBhvr>
                                    </p:animEffect>
                                    <p:set>
                                      <p:cBhvr>
                                        <p:cTn id="108" dur="1" fill="hold">
                                          <p:stCondLst>
                                            <p:cond delay="1999"/>
                                          </p:stCondLst>
                                        </p:cTn>
                                        <p:tgtEl>
                                          <p:spTgt spid="2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27"/>
                                        </p:tgtEl>
                                      </p:cBhvr>
                                    </p:animEffect>
                                    <p:set>
                                      <p:cBhvr>
                                        <p:cTn id="111" dur="1" fill="hold">
                                          <p:stCondLst>
                                            <p:cond delay="1999"/>
                                          </p:stCondLst>
                                        </p:cTn>
                                        <p:tgtEl>
                                          <p:spTgt spid="27"/>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28"/>
                                        </p:tgtEl>
                                      </p:cBhvr>
                                    </p:animEffect>
                                    <p:set>
                                      <p:cBhvr>
                                        <p:cTn id="114" dur="1" fill="hold">
                                          <p:stCondLst>
                                            <p:cond delay="1999"/>
                                          </p:stCondLst>
                                        </p:cTn>
                                        <p:tgtEl>
                                          <p:spTgt spid="28"/>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29"/>
                                        </p:tgtEl>
                                      </p:cBhvr>
                                    </p:animEffect>
                                    <p:set>
                                      <p:cBhvr>
                                        <p:cTn id="117" dur="1" fill="hold">
                                          <p:stCondLst>
                                            <p:cond delay="1999"/>
                                          </p:stCondLst>
                                        </p:cTn>
                                        <p:tgtEl>
                                          <p:spTgt spid="2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30"/>
                                        </p:tgtEl>
                                      </p:cBhvr>
                                    </p:animEffect>
                                    <p:set>
                                      <p:cBhvr>
                                        <p:cTn id="120" dur="1" fill="hold">
                                          <p:stCondLst>
                                            <p:cond delay="1999"/>
                                          </p:stCondLst>
                                        </p:cTn>
                                        <p:tgtEl>
                                          <p:spTgt spid="30"/>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31"/>
                                        </p:tgtEl>
                                      </p:cBhvr>
                                    </p:animEffect>
                                    <p:set>
                                      <p:cBhvr>
                                        <p:cTn id="123" dur="1" fill="hold">
                                          <p:stCondLst>
                                            <p:cond delay="1999"/>
                                          </p:stCondLst>
                                        </p:cTn>
                                        <p:tgtEl>
                                          <p:spTgt spid="3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2000"/>
                                        <p:tgtEl>
                                          <p:spTgt spid="32"/>
                                        </p:tgtEl>
                                      </p:cBhvr>
                                    </p:animEffect>
                                    <p:set>
                                      <p:cBhvr>
                                        <p:cTn id="126" dur="1" fill="hold">
                                          <p:stCondLst>
                                            <p:cond delay="1999"/>
                                          </p:stCondLst>
                                        </p:cTn>
                                        <p:tgtEl>
                                          <p:spTgt spid="32"/>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2000"/>
                                        <p:tgtEl>
                                          <p:spTgt spid="33"/>
                                        </p:tgtEl>
                                      </p:cBhvr>
                                    </p:animEffect>
                                    <p:set>
                                      <p:cBhvr>
                                        <p:cTn id="129" dur="1" fill="hold">
                                          <p:stCondLst>
                                            <p:cond delay="1999"/>
                                          </p:stCondLst>
                                        </p:cTn>
                                        <p:tgtEl>
                                          <p:spTgt spid="3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2000"/>
                                        <p:tgtEl>
                                          <p:spTgt spid="34"/>
                                        </p:tgtEl>
                                      </p:cBhvr>
                                    </p:animEffect>
                                    <p:set>
                                      <p:cBhvr>
                                        <p:cTn id="132" dur="1" fill="hold">
                                          <p:stCondLst>
                                            <p:cond delay="1999"/>
                                          </p:stCondLst>
                                        </p:cTn>
                                        <p:tgtEl>
                                          <p:spTgt spid="3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2000"/>
                                        <p:tgtEl>
                                          <p:spTgt spid="35"/>
                                        </p:tgtEl>
                                      </p:cBhvr>
                                    </p:animEffect>
                                    <p:set>
                                      <p:cBhvr>
                                        <p:cTn id="135" dur="1" fill="hold">
                                          <p:stCondLst>
                                            <p:cond delay="1999"/>
                                          </p:stCondLst>
                                        </p:cTn>
                                        <p:tgtEl>
                                          <p:spTgt spid="35"/>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2000"/>
                                        <p:tgtEl>
                                          <p:spTgt spid="36"/>
                                        </p:tgtEl>
                                      </p:cBhvr>
                                    </p:animEffect>
                                    <p:set>
                                      <p:cBhvr>
                                        <p:cTn id="138" dur="1" fill="hold">
                                          <p:stCondLst>
                                            <p:cond delay="1999"/>
                                          </p:stCondLst>
                                        </p:cTn>
                                        <p:tgtEl>
                                          <p:spTgt spid="36"/>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2000"/>
                                        <p:tgtEl>
                                          <p:spTgt spid="37"/>
                                        </p:tgtEl>
                                      </p:cBhvr>
                                    </p:animEffect>
                                    <p:set>
                                      <p:cBhvr>
                                        <p:cTn id="141" dur="1" fill="hold">
                                          <p:stCondLst>
                                            <p:cond delay="1999"/>
                                          </p:stCondLst>
                                        </p:cTn>
                                        <p:tgtEl>
                                          <p:spTgt spid="37"/>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2000"/>
                                        <p:tgtEl>
                                          <p:spTgt spid="38"/>
                                        </p:tgtEl>
                                      </p:cBhvr>
                                    </p:animEffect>
                                    <p:set>
                                      <p:cBhvr>
                                        <p:cTn id="144" dur="1" fill="hold">
                                          <p:stCondLst>
                                            <p:cond delay="1999"/>
                                          </p:stCondLst>
                                        </p:cTn>
                                        <p:tgtEl>
                                          <p:spTgt spid="3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2000"/>
                                        <p:tgtEl>
                                          <p:spTgt spid="39"/>
                                        </p:tgtEl>
                                      </p:cBhvr>
                                    </p:animEffect>
                                    <p:set>
                                      <p:cBhvr>
                                        <p:cTn id="147" dur="1" fill="hold">
                                          <p:stCondLst>
                                            <p:cond delay="1999"/>
                                          </p:stCondLst>
                                        </p:cTn>
                                        <p:tgtEl>
                                          <p:spTgt spid="39"/>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2000"/>
                                        <p:tgtEl>
                                          <p:spTgt spid="40"/>
                                        </p:tgtEl>
                                      </p:cBhvr>
                                    </p:animEffect>
                                    <p:set>
                                      <p:cBhvr>
                                        <p:cTn id="150" dur="1" fill="hold">
                                          <p:stCondLst>
                                            <p:cond delay="1999"/>
                                          </p:stCondLst>
                                        </p:cTn>
                                        <p:tgtEl>
                                          <p:spTgt spid="40"/>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2000"/>
                                        <p:tgtEl>
                                          <p:spTgt spid="41"/>
                                        </p:tgtEl>
                                      </p:cBhvr>
                                    </p:animEffect>
                                    <p:set>
                                      <p:cBhvr>
                                        <p:cTn id="153" dur="1" fill="hold">
                                          <p:stCondLst>
                                            <p:cond delay="1999"/>
                                          </p:stCondLst>
                                        </p:cTn>
                                        <p:tgtEl>
                                          <p:spTgt spid="41"/>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2000"/>
                                        <p:tgtEl>
                                          <p:spTgt spid="42"/>
                                        </p:tgtEl>
                                      </p:cBhvr>
                                    </p:animEffect>
                                    <p:set>
                                      <p:cBhvr>
                                        <p:cTn id="156" dur="1" fill="hold">
                                          <p:stCondLst>
                                            <p:cond delay="1999"/>
                                          </p:stCondLst>
                                        </p:cTn>
                                        <p:tgtEl>
                                          <p:spTgt spid="42"/>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2000"/>
                                        <p:tgtEl>
                                          <p:spTgt spid="43"/>
                                        </p:tgtEl>
                                      </p:cBhvr>
                                    </p:animEffect>
                                    <p:set>
                                      <p:cBhvr>
                                        <p:cTn id="159" dur="1" fill="hold">
                                          <p:stCondLst>
                                            <p:cond delay="1999"/>
                                          </p:stCondLst>
                                        </p:cTn>
                                        <p:tgtEl>
                                          <p:spTgt spid="43"/>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2000"/>
                                        <p:tgtEl>
                                          <p:spTgt spid="44"/>
                                        </p:tgtEl>
                                      </p:cBhvr>
                                    </p:animEffect>
                                    <p:set>
                                      <p:cBhvr>
                                        <p:cTn id="162" dur="1" fill="hold">
                                          <p:stCondLst>
                                            <p:cond delay="1999"/>
                                          </p:stCondLst>
                                        </p:cTn>
                                        <p:tgtEl>
                                          <p:spTgt spid="44"/>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45"/>
                                        </p:tgtEl>
                                      </p:cBhvr>
                                    </p:animEffect>
                                    <p:set>
                                      <p:cBhvr>
                                        <p:cTn id="165" dur="1" fill="hold">
                                          <p:stCondLst>
                                            <p:cond delay="1999"/>
                                          </p:stCondLst>
                                        </p:cTn>
                                        <p:tgtEl>
                                          <p:spTgt spid="45"/>
                                        </p:tgtEl>
                                        <p:attrNameLst>
                                          <p:attrName>style.visibility</p:attrName>
                                        </p:attrNameLst>
                                      </p:cBhvr>
                                      <p:to>
                                        <p:strVal val="hidden"/>
                                      </p:to>
                                    </p:set>
                                  </p:childTnLst>
                                </p:cTn>
                              </p:par>
                              <p:par>
                                <p:cTn id="166" presetID="53" presetClass="entr" presetSubtype="0" fill="hold" grpId="0" nodeType="withEffect">
                                  <p:stCondLst>
                                    <p:cond delay="0"/>
                                  </p:stCondLst>
                                  <p:childTnLst>
                                    <p:set>
                                      <p:cBhvr>
                                        <p:cTn id="167" dur="1" fill="hold">
                                          <p:stCondLst>
                                            <p:cond delay="0"/>
                                          </p:stCondLst>
                                        </p:cTn>
                                        <p:tgtEl>
                                          <p:spTgt spid="98"/>
                                        </p:tgtEl>
                                        <p:attrNameLst>
                                          <p:attrName>style.visibility</p:attrName>
                                        </p:attrNameLst>
                                      </p:cBhvr>
                                      <p:to>
                                        <p:strVal val="visible"/>
                                      </p:to>
                                    </p:set>
                                    <p:anim calcmode="lin" valueType="num">
                                      <p:cBhvr>
                                        <p:cTn id="168" dur="3000" fill="hold"/>
                                        <p:tgtEl>
                                          <p:spTgt spid="98"/>
                                        </p:tgtEl>
                                        <p:attrNameLst>
                                          <p:attrName>ppt_w</p:attrName>
                                        </p:attrNameLst>
                                      </p:cBhvr>
                                      <p:tavLst>
                                        <p:tav tm="0">
                                          <p:val>
                                            <p:fltVal val="0"/>
                                          </p:val>
                                        </p:tav>
                                        <p:tav tm="100000">
                                          <p:val>
                                            <p:strVal val="#ppt_w"/>
                                          </p:val>
                                        </p:tav>
                                      </p:tavLst>
                                    </p:anim>
                                    <p:anim calcmode="lin" valueType="num">
                                      <p:cBhvr>
                                        <p:cTn id="169" dur="3000" fill="hold"/>
                                        <p:tgtEl>
                                          <p:spTgt spid="98"/>
                                        </p:tgtEl>
                                        <p:attrNameLst>
                                          <p:attrName>ppt_h</p:attrName>
                                        </p:attrNameLst>
                                      </p:cBhvr>
                                      <p:tavLst>
                                        <p:tav tm="0">
                                          <p:val>
                                            <p:fltVal val="0"/>
                                          </p:val>
                                        </p:tav>
                                        <p:tav tm="100000">
                                          <p:val>
                                            <p:strVal val="#ppt_h"/>
                                          </p:val>
                                        </p:tav>
                                      </p:tavLst>
                                    </p:anim>
                                    <p:animEffect transition="in" filter="fade">
                                      <p:cBhvr>
                                        <p:cTn id="170" dur="3000"/>
                                        <p:tgtEl>
                                          <p:spTgt spid="98"/>
                                        </p:tgtEl>
                                      </p:cBhvr>
                                    </p:animEffect>
                                  </p:childTnLst>
                                </p:cTn>
                              </p:par>
                              <p:par>
                                <p:cTn id="171" presetID="53" presetClass="entr" presetSubtype="0" fill="hold" grpId="0" nodeType="withEffect">
                                  <p:stCondLst>
                                    <p:cond delay="0"/>
                                  </p:stCondLst>
                                  <p:childTnLst>
                                    <p:set>
                                      <p:cBhvr>
                                        <p:cTn id="172" dur="1" fill="hold">
                                          <p:stCondLst>
                                            <p:cond delay="0"/>
                                          </p:stCondLst>
                                        </p:cTn>
                                        <p:tgtEl>
                                          <p:spTgt spid="99"/>
                                        </p:tgtEl>
                                        <p:attrNameLst>
                                          <p:attrName>style.visibility</p:attrName>
                                        </p:attrNameLst>
                                      </p:cBhvr>
                                      <p:to>
                                        <p:strVal val="visible"/>
                                      </p:to>
                                    </p:set>
                                    <p:anim calcmode="lin" valueType="num">
                                      <p:cBhvr>
                                        <p:cTn id="173" dur="3000" fill="hold"/>
                                        <p:tgtEl>
                                          <p:spTgt spid="99"/>
                                        </p:tgtEl>
                                        <p:attrNameLst>
                                          <p:attrName>ppt_w</p:attrName>
                                        </p:attrNameLst>
                                      </p:cBhvr>
                                      <p:tavLst>
                                        <p:tav tm="0">
                                          <p:val>
                                            <p:fltVal val="0"/>
                                          </p:val>
                                        </p:tav>
                                        <p:tav tm="100000">
                                          <p:val>
                                            <p:strVal val="#ppt_w"/>
                                          </p:val>
                                        </p:tav>
                                      </p:tavLst>
                                    </p:anim>
                                    <p:anim calcmode="lin" valueType="num">
                                      <p:cBhvr>
                                        <p:cTn id="174" dur="3000" fill="hold"/>
                                        <p:tgtEl>
                                          <p:spTgt spid="99"/>
                                        </p:tgtEl>
                                        <p:attrNameLst>
                                          <p:attrName>ppt_h</p:attrName>
                                        </p:attrNameLst>
                                      </p:cBhvr>
                                      <p:tavLst>
                                        <p:tav tm="0">
                                          <p:val>
                                            <p:fltVal val="0"/>
                                          </p:val>
                                        </p:tav>
                                        <p:tav tm="100000">
                                          <p:val>
                                            <p:strVal val="#ppt_h"/>
                                          </p:val>
                                        </p:tav>
                                      </p:tavLst>
                                    </p:anim>
                                    <p:animEffect transition="in" filter="fade">
                                      <p:cBhvr>
                                        <p:cTn id="175" dur="3000"/>
                                        <p:tgtEl>
                                          <p:spTgt spid="99"/>
                                        </p:tgtEl>
                                      </p:cBhvr>
                                    </p:animEffect>
                                  </p:childTnLst>
                                </p:cTn>
                              </p:par>
                              <p:par>
                                <p:cTn id="176" presetID="53" presetClass="entr" presetSubtype="0" fill="hold" grpId="0" nodeType="withEffect">
                                  <p:stCondLst>
                                    <p:cond delay="0"/>
                                  </p:stCondLst>
                                  <p:childTnLst>
                                    <p:set>
                                      <p:cBhvr>
                                        <p:cTn id="177" dur="1" fill="hold">
                                          <p:stCondLst>
                                            <p:cond delay="0"/>
                                          </p:stCondLst>
                                        </p:cTn>
                                        <p:tgtEl>
                                          <p:spTgt spid="100"/>
                                        </p:tgtEl>
                                        <p:attrNameLst>
                                          <p:attrName>style.visibility</p:attrName>
                                        </p:attrNameLst>
                                      </p:cBhvr>
                                      <p:to>
                                        <p:strVal val="visible"/>
                                      </p:to>
                                    </p:set>
                                    <p:anim calcmode="lin" valueType="num">
                                      <p:cBhvr>
                                        <p:cTn id="178" dur="3000" fill="hold"/>
                                        <p:tgtEl>
                                          <p:spTgt spid="100"/>
                                        </p:tgtEl>
                                        <p:attrNameLst>
                                          <p:attrName>ppt_w</p:attrName>
                                        </p:attrNameLst>
                                      </p:cBhvr>
                                      <p:tavLst>
                                        <p:tav tm="0">
                                          <p:val>
                                            <p:fltVal val="0"/>
                                          </p:val>
                                        </p:tav>
                                        <p:tav tm="100000">
                                          <p:val>
                                            <p:strVal val="#ppt_w"/>
                                          </p:val>
                                        </p:tav>
                                      </p:tavLst>
                                    </p:anim>
                                    <p:anim calcmode="lin" valueType="num">
                                      <p:cBhvr>
                                        <p:cTn id="179" dur="3000" fill="hold"/>
                                        <p:tgtEl>
                                          <p:spTgt spid="100"/>
                                        </p:tgtEl>
                                        <p:attrNameLst>
                                          <p:attrName>ppt_h</p:attrName>
                                        </p:attrNameLst>
                                      </p:cBhvr>
                                      <p:tavLst>
                                        <p:tav tm="0">
                                          <p:val>
                                            <p:fltVal val="0"/>
                                          </p:val>
                                        </p:tav>
                                        <p:tav tm="100000">
                                          <p:val>
                                            <p:strVal val="#ppt_h"/>
                                          </p:val>
                                        </p:tav>
                                      </p:tavLst>
                                    </p:anim>
                                    <p:animEffect transition="in" filter="fade">
                                      <p:cBhvr>
                                        <p:cTn id="180" dur="3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99" grpId="0"/>
      <p:bldP spid="100"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pic>
        <p:nvPicPr>
          <p:cNvPr id="5" name="Picture 4" descr="sectiontagging2.jpg"/>
          <p:cNvPicPr>
            <a:picLocks noChangeAspect="1"/>
          </p:cNvPicPr>
          <p:nvPr/>
        </p:nvPicPr>
        <p:blipFill>
          <a:blip r:embed="rId5" cstate="print"/>
          <a:stretch>
            <a:fillRect/>
          </a:stretch>
        </p:blipFill>
        <p:spPr>
          <a:xfrm>
            <a:off x="277537" y="3323220"/>
            <a:ext cx="8441294" cy="353478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6" cstate="print"/>
          <a:srcRect/>
          <a:stretch>
            <a:fillRect/>
          </a:stretch>
        </p:blipFill>
        <p:spPr bwMode="auto">
          <a:xfrm>
            <a:off x="277536" y="169231"/>
            <a:ext cx="8441294" cy="3153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6205280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2015510" y="2512168"/>
            <a:ext cx="6899889" cy="1754327"/>
          </a:xfrm>
          <a:prstGeom prst="rect">
            <a:avLst/>
          </a:prstGeom>
          <a:noFill/>
        </p:spPr>
        <p:txBody>
          <a:bodyPr wrap="square" rtlCol="0">
            <a:spAutoFit/>
          </a:bodyPr>
          <a:lstStyle/>
          <a:p>
            <a:r>
              <a:rPr lang="en-US" sz="3600" dirty="0" smtClean="0">
                <a:solidFill>
                  <a:srgbClr val="FFFFFF"/>
                </a:solidFill>
              </a:rPr>
              <a:t>Dynamic</a:t>
            </a:r>
          </a:p>
          <a:p>
            <a:r>
              <a:rPr lang="en-US" sz="3600" dirty="0" smtClean="0">
                <a:solidFill>
                  <a:srgbClr val="FFFFFF"/>
                </a:solidFill>
              </a:rPr>
              <a:t>Concept-Based</a:t>
            </a:r>
          </a:p>
          <a:p>
            <a:r>
              <a:rPr lang="en-US" sz="3600" dirty="0" smtClean="0">
                <a:solidFill>
                  <a:srgbClr val="FFFFFF"/>
                </a:solidFill>
              </a:rPr>
              <a:t>Relationships</a:t>
            </a:r>
            <a:endParaRPr lang="en-US" sz="3600" dirty="0">
              <a:solidFill>
                <a:srgbClr val="FFFFFF"/>
              </a:solidFill>
            </a:endParaRPr>
          </a:p>
        </p:txBody>
      </p:sp>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3145775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1928994" y="1854462"/>
            <a:ext cx="8077200" cy="3046988"/>
          </a:xfrm>
          <a:prstGeom prst="rect">
            <a:avLst/>
          </a:prstGeom>
          <a:noFill/>
        </p:spPr>
        <p:txBody>
          <a:bodyPr wrap="square" rtlCol="0">
            <a:spAutoFit/>
          </a:bodyPr>
          <a:lstStyle/>
          <a:p>
            <a:r>
              <a:rPr lang="en-US" sz="3600" dirty="0" smtClean="0">
                <a:solidFill>
                  <a:srgbClr val="D9EB6F"/>
                </a:solidFill>
              </a:rPr>
              <a:t>Ontological expression</a:t>
            </a:r>
          </a:p>
          <a:p>
            <a:endParaRPr lang="en-US" sz="3600" dirty="0" smtClean="0">
              <a:solidFill>
                <a:schemeClr val="bg1"/>
              </a:solidFill>
            </a:endParaRPr>
          </a:p>
          <a:p>
            <a:r>
              <a:rPr lang="en-US" sz="2400" dirty="0" smtClean="0">
                <a:solidFill>
                  <a:srgbClr val="FFFFFF"/>
                </a:solidFill>
              </a:rPr>
              <a:t>&lt;drug=</a:t>
            </a:r>
            <a:r>
              <a:rPr lang="en-US" sz="2400" dirty="0">
                <a:solidFill>
                  <a:srgbClr val="FF0000"/>
                </a:solidFill>
              </a:rPr>
              <a:t>rosiglitazone</a:t>
            </a:r>
            <a:r>
              <a:rPr lang="en-US" sz="2400" dirty="0" smtClean="0">
                <a:solidFill>
                  <a:srgbClr val="FF0000"/>
                </a:solidFill>
              </a:rPr>
              <a:t>&gt;</a:t>
            </a:r>
            <a:endParaRPr lang="en-US" sz="2400" dirty="0" smtClean="0">
              <a:solidFill>
                <a:schemeClr val="bg1"/>
              </a:solidFill>
            </a:endParaRPr>
          </a:p>
          <a:p>
            <a:endParaRPr lang="en-US" sz="2400" dirty="0" smtClean="0">
              <a:solidFill>
                <a:schemeClr val="bg1"/>
              </a:solidFill>
            </a:endParaRPr>
          </a:p>
          <a:p>
            <a:r>
              <a:rPr lang="en-US" sz="2400" dirty="0" smtClean="0">
                <a:solidFill>
                  <a:srgbClr val="FF0000"/>
                </a:solidFill>
              </a:rPr>
              <a:t>&lt;is risk factor for&gt;</a:t>
            </a:r>
          </a:p>
          <a:p>
            <a:endParaRPr lang="en-US" sz="2400" dirty="0" smtClean="0">
              <a:solidFill>
                <a:schemeClr val="bg1"/>
              </a:solidFill>
            </a:endParaRPr>
          </a:p>
          <a:p>
            <a:r>
              <a:rPr lang="en-US" sz="2400" dirty="0" smtClean="0">
                <a:solidFill>
                  <a:srgbClr val="FFFFFF"/>
                </a:solidFill>
              </a:rPr>
              <a:t>&lt;condition=</a:t>
            </a:r>
            <a:r>
              <a:rPr lang="en-US" sz="2400" dirty="0" smtClean="0">
                <a:solidFill>
                  <a:srgbClr val="FF0000"/>
                </a:solidFill>
              </a:rPr>
              <a:t>myocardial infarction&gt;</a:t>
            </a:r>
            <a:endParaRPr lang="en-US" sz="2400" dirty="0">
              <a:solidFill>
                <a:schemeClr val="bg1"/>
              </a:solidFill>
            </a:endParaRPr>
          </a:p>
        </p:txBody>
      </p:sp>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071757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ama.jpg"/>
          <p:cNvPicPr>
            <a:picLocks noChangeAspect="1"/>
          </p:cNvPicPr>
          <p:nvPr/>
        </p:nvPicPr>
        <p:blipFill>
          <a:blip r:embed="rId3" cstate="print"/>
          <a:stretch>
            <a:fillRect/>
          </a:stretch>
        </p:blipFill>
        <p:spPr>
          <a:xfrm>
            <a:off x="0" y="0"/>
            <a:ext cx="9144000" cy="6858000"/>
          </a:xfrm>
          <a:prstGeom prst="rect">
            <a:avLst/>
          </a:prstGeom>
        </p:spPr>
      </p:pic>
      <p:sp>
        <p:nvSpPr>
          <p:cNvPr id="7" name="Rounded Rectangle 6"/>
          <p:cNvSpPr/>
          <p:nvPr/>
        </p:nvSpPr>
        <p:spPr>
          <a:xfrm>
            <a:off x="5257800" y="2590800"/>
            <a:ext cx="2590800" cy="1524000"/>
          </a:xfrm>
          <a:prstGeom prst="round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57800" y="4038600"/>
            <a:ext cx="2590800" cy="1981200"/>
          </a:xfrm>
          <a:prstGeom prst="round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8644342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xit" presetSubtype="0" fill="hold" grpId="1" nodeType="with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7" name="Picture 16"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4" name="Title 1"/>
          <p:cNvSpPr txBox="1">
            <a:spLocks/>
          </p:cNvSpPr>
          <p:nvPr/>
        </p:nvSpPr>
        <p:spPr>
          <a:xfrm>
            <a:off x="1767022" y="2026895"/>
            <a:ext cx="7219947"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dirty="0" smtClean="0"/>
              <a:t>1. Basics of Semantic Content</a:t>
            </a:r>
            <a:br>
              <a:rPr lang="en-US" sz="2800" dirty="0" smtClean="0"/>
            </a:br>
            <a:r>
              <a:rPr lang="en-US" sz="2800" dirty="0" smtClean="0"/>
              <a:t>2. Dynamic Concept-Based Relationships</a:t>
            </a:r>
            <a:br>
              <a:rPr lang="en-US" sz="2800" dirty="0" smtClean="0"/>
            </a:br>
            <a:r>
              <a:rPr lang="en-US" sz="2800" dirty="0" smtClean="0"/>
              <a:t>3. Semantically-Driven Behavioral Analysis</a:t>
            </a:r>
            <a:br>
              <a:rPr lang="en-US" sz="2800" dirty="0" smtClean="0"/>
            </a:br>
            <a:r>
              <a:rPr lang="en-US" sz="2800" dirty="0" smtClean="0"/>
              <a:t>4. Application Ecosystem</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44679742"/>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1877463" y="2798681"/>
            <a:ext cx="5673800" cy="1200329"/>
          </a:xfrm>
          <a:prstGeom prst="rect">
            <a:avLst/>
          </a:prstGeom>
          <a:noFill/>
        </p:spPr>
        <p:txBody>
          <a:bodyPr wrap="square" rtlCol="0">
            <a:spAutoFit/>
          </a:bodyPr>
          <a:lstStyle/>
          <a:p>
            <a:r>
              <a:rPr lang="en-US" sz="3600" dirty="0" smtClean="0">
                <a:solidFill>
                  <a:srgbClr val="FFFFFF"/>
                </a:solidFill>
              </a:rPr>
              <a:t>Behavioral Analysis to Improve Relevance</a:t>
            </a:r>
            <a:endParaRPr lang="en-US" sz="3600" dirty="0">
              <a:solidFill>
                <a:srgbClr val="FFFFFF"/>
              </a:solidFill>
            </a:endParaRPr>
          </a:p>
        </p:txBody>
      </p:sp>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567145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 name="Picture 1" descr="3-Site_userprofile.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244600" y="0"/>
            <a:ext cx="6629861" cy="6858000"/>
          </a:xfrm>
          <a:prstGeom prst="rect">
            <a:avLst/>
          </a:prstGeom>
        </p:spPr>
      </p:pic>
      <p:pic>
        <p:nvPicPr>
          <p:cNvPr id="6" name="Picture 5" descr="SilverchairLogo_revCP.jpg"/>
          <p:cNvPicPr>
            <a:picLocks noChangeAspect="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5" name="Rectangle 4"/>
          <p:cNvSpPr/>
          <p:nvPr/>
        </p:nvSpPr>
        <p:spPr>
          <a:xfrm>
            <a:off x="1414999" y="296786"/>
            <a:ext cx="1014658" cy="1518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smtClean="0">
                <a:solidFill>
                  <a:schemeClr val="bg1"/>
                </a:solidFill>
              </a:rPr>
              <a:t>O6AE-9D3-F412</a:t>
            </a:r>
            <a:endParaRPr lang="en-US" sz="1000" b="1" dirty="0">
              <a:solidFill>
                <a:schemeClr val="bg1"/>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3317956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 name="Picture 1" descr="6-Site_dashboard1.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279400"/>
            <a:ext cx="9144000" cy="6288303"/>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02205398"/>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 name="Picture 1" descr="7-Site_dashboard2.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266700"/>
            <a:ext cx="9144000" cy="6301555"/>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7170038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1891275" y="3067859"/>
            <a:ext cx="6748036" cy="646331"/>
          </a:xfrm>
          <a:prstGeom prst="rect">
            <a:avLst/>
          </a:prstGeom>
          <a:noFill/>
        </p:spPr>
        <p:txBody>
          <a:bodyPr wrap="square" rtlCol="0">
            <a:spAutoFit/>
          </a:bodyPr>
          <a:lstStyle/>
          <a:p>
            <a:r>
              <a:rPr lang="en-US" sz="3600" dirty="0" smtClean="0">
                <a:solidFill>
                  <a:srgbClr val="FFFFFF"/>
                </a:solidFill>
              </a:rPr>
              <a:t>Application Ecosystem</a:t>
            </a:r>
            <a:endParaRPr lang="en-US" sz="3600" dirty="0">
              <a:solidFill>
                <a:srgbClr val="FFFFFF"/>
              </a:solidFill>
            </a:endParaRPr>
          </a:p>
        </p:txBody>
      </p:sp>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35185914"/>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 name="Picture 1" descr="sysarch2.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330200"/>
            <a:ext cx="9144000" cy="6195469"/>
          </a:xfrm>
          <a:prstGeom prst="rect">
            <a:avLst/>
          </a:prstGeom>
        </p:spPr>
      </p:pic>
      <p:sp>
        <p:nvSpPr>
          <p:cNvPr id="3" name="Trapezoid 2"/>
          <p:cNvSpPr/>
          <p:nvPr/>
        </p:nvSpPr>
        <p:spPr>
          <a:xfrm rot="15442380">
            <a:off x="4268288" y="4477631"/>
            <a:ext cx="1454097" cy="2542676"/>
          </a:xfrm>
          <a:prstGeom prst="trapezoid">
            <a:avLst>
              <a:gd name="adj" fmla="val 36525"/>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rapezoid 4"/>
          <p:cNvSpPr/>
          <p:nvPr/>
        </p:nvSpPr>
        <p:spPr>
          <a:xfrm rot="5114508">
            <a:off x="3833678" y="3132407"/>
            <a:ext cx="2214724" cy="2444441"/>
          </a:xfrm>
          <a:prstGeom prst="trapezoid">
            <a:avLst>
              <a:gd name="adj" fmla="val 36525"/>
            </a:avLst>
          </a:prstGeom>
          <a:solidFill>
            <a:srgbClr val="008000">
              <a:alpha val="34000"/>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SilverchairLogo_revCP.jpg"/>
          <p:cNvPicPr>
            <a:picLocks noChangeAspect="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6509969"/>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pic>
        <p:nvPicPr>
          <p:cNvPr id="2" name="Picture 1" descr="relationships.jpg"/>
          <p:cNvPicPr>
            <a:picLocks noChangeAspect="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21042" y="408678"/>
            <a:ext cx="8331239" cy="568093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9161595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extBox 2"/>
          <p:cNvSpPr txBox="1"/>
          <p:nvPr/>
        </p:nvSpPr>
        <p:spPr>
          <a:xfrm>
            <a:off x="1939584" y="2075326"/>
            <a:ext cx="7052016" cy="2677656"/>
          </a:xfrm>
          <a:prstGeom prst="rect">
            <a:avLst/>
          </a:prstGeom>
          <a:noFill/>
        </p:spPr>
        <p:txBody>
          <a:bodyPr wrap="square" rtlCol="0">
            <a:spAutoFit/>
          </a:bodyPr>
          <a:lstStyle/>
          <a:p>
            <a:r>
              <a:rPr lang="en-US" sz="2800" dirty="0" smtClean="0">
                <a:solidFill>
                  <a:srgbClr val="D9EB6F"/>
                </a:solidFill>
              </a:rPr>
              <a:t>Production approach</a:t>
            </a:r>
          </a:p>
          <a:p>
            <a:r>
              <a:rPr lang="en-US" sz="2800" dirty="0" smtClean="0">
                <a:solidFill>
                  <a:srgbClr val="FFFFFF"/>
                </a:solidFill>
              </a:rPr>
              <a:t>“Here’s how we do that semantic thing.”</a:t>
            </a:r>
          </a:p>
          <a:p>
            <a:endParaRPr lang="en-US" sz="2800" dirty="0" smtClean="0">
              <a:solidFill>
                <a:srgbClr val="FF0000"/>
              </a:solidFill>
            </a:endParaRPr>
          </a:p>
          <a:p>
            <a:r>
              <a:rPr lang="en-US" sz="2800" dirty="0" smtClean="0">
                <a:solidFill>
                  <a:srgbClr val="D9EB6F"/>
                </a:solidFill>
              </a:rPr>
              <a:t>Application approach</a:t>
            </a:r>
          </a:p>
          <a:p>
            <a:r>
              <a:rPr lang="en-US" sz="2800" dirty="0" smtClean="0">
                <a:solidFill>
                  <a:srgbClr val="FFFFFF"/>
                </a:solidFill>
              </a:rPr>
              <a:t>“Here’s how we create a more useful and compelling service for our customers.”</a:t>
            </a:r>
          </a:p>
        </p:txBody>
      </p:sp>
      <p:pic>
        <p:nvPicPr>
          <p:cNvPr id="4" name="Picture 3"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519553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Parallelogram 2"/>
          <p:cNvSpPr/>
          <p:nvPr/>
        </p:nvSpPr>
        <p:spPr>
          <a:xfrm>
            <a:off x="5173453" y="1302589"/>
            <a:ext cx="3631721" cy="819509"/>
          </a:xfrm>
          <a:prstGeom prst="parallelogram">
            <a:avLst/>
          </a:prstGeom>
          <a:solidFill>
            <a:srgbClr val="FF0000"/>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Content Placeholder 4"/>
          <p:cNvGraphicFramePr>
            <a:graphicFrameLocks/>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4083490880"/>
              </p:ext>
            </p:extLst>
          </p:nvPr>
        </p:nvGraphicFramePr>
        <p:xfrm>
          <a:off x="1417638" y="1282700"/>
          <a:ext cx="7516812" cy="4343400"/>
        </p:xfrm>
        <a:graphic>
          <a:graphicData uri="http://schemas.openxmlformats.org/presentationml/2006/ole">
            <p:oleObj spid="_x0000_s24590" name="Worksheet" r:id="rId5" imgW="7518400" imgH="4343400" progId="Excel.Sheet.8">
              <p:embed/>
            </p:oleObj>
          </a:graphicData>
        </a:graphic>
      </p:graphicFrame>
      <p:sp>
        <p:nvSpPr>
          <p:cNvPr id="5" name="TextBox 5"/>
          <p:cNvSpPr txBox="1">
            <a:spLocks noChangeArrowheads="1"/>
          </p:cNvSpPr>
          <p:nvPr/>
        </p:nvSpPr>
        <p:spPr bwMode="auto">
          <a:xfrm>
            <a:off x="3314152" y="5534992"/>
            <a:ext cx="3646488" cy="461665"/>
          </a:xfrm>
          <a:prstGeom prst="rect">
            <a:avLst/>
          </a:prstGeom>
          <a:noFill/>
          <a:ln w="9525">
            <a:noFill/>
            <a:miter lim="800000"/>
            <a:headEnd/>
            <a:tailEnd/>
          </a:ln>
        </p:spPr>
        <p:txBody>
          <a:bodyPr>
            <a:spAutoFit/>
          </a:bodyPr>
          <a:lstStyle/>
          <a:p>
            <a:pPr algn="ctr"/>
            <a:r>
              <a:rPr lang="en-US" sz="2400" b="1" dirty="0">
                <a:solidFill>
                  <a:srgbClr val="FFFFFF"/>
                </a:solidFill>
              </a:rPr>
              <a:t>Information Criticality</a:t>
            </a:r>
          </a:p>
        </p:txBody>
      </p:sp>
      <p:cxnSp>
        <p:nvCxnSpPr>
          <p:cNvPr id="6" name="Straight Connector 5"/>
          <p:cNvCxnSpPr/>
          <p:nvPr/>
        </p:nvCxnSpPr>
        <p:spPr>
          <a:xfrm flipV="1">
            <a:off x="2174875" y="1492250"/>
            <a:ext cx="6505575" cy="3489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6096000" y="1555750"/>
            <a:ext cx="2185988" cy="307975"/>
          </a:xfrm>
          <a:prstGeom prst="rect">
            <a:avLst/>
          </a:prstGeom>
          <a:noFill/>
          <a:ln w="9525">
            <a:noFill/>
            <a:miter lim="800000"/>
            <a:headEnd/>
            <a:tailEnd/>
          </a:ln>
        </p:spPr>
        <p:txBody>
          <a:bodyPr>
            <a:spAutoFit/>
          </a:bodyPr>
          <a:lstStyle/>
          <a:p>
            <a:pPr algn="ctr"/>
            <a:r>
              <a:rPr lang="en-US" sz="1400" dirty="0">
                <a:solidFill>
                  <a:srgbClr val="FFFFFF"/>
                </a:solidFill>
              </a:rPr>
              <a:t>Health care</a:t>
            </a:r>
          </a:p>
        </p:txBody>
      </p:sp>
      <p:sp>
        <p:nvSpPr>
          <p:cNvPr id="8" name="TextBox 7"/>
          <p:cNvSpPr txBox="1"/>
          <p:nvPr/>
        </p:nvSpPr>
        <p:spPr>
          <a:xfrm>
            <a:off x="4173538" y="2378075"/>
            <a:ext cx="2451100" cy="307975"/>
          </a:xfrm>
          <a:prstGeom prst="rect">
            <a:avLst/>
          </a:prstGeom>
          <a:noFill/>
        </p:spPr>
        <p:txBody>
          <a:bodyPr>
            <a:spAutoFit/>
          </a:bodyPr>
          <a:lstStyle/>
          <a:p>
            <a:pPr algn="ctr">
              <a:defRPr/>
            </a:pPr>
            <a:r>
              <a:rPr lang="en-US" sz="1400" b="1" dirty="0">
                <a:solidFill>
                  <a:schemeClr val="bg2">
                    <a:lumMod val="40000"/>
                    <a:lumOff val="60000"/>
                  </a:schemeClr>
                </a:solidFill>
              </a:rPr>
              <a:t>Biz </a:t>
            </a:r>
            <a:r>
              <a:rPr lang="en-US" sz="1400" b="1" dirty="0" err="1">
                <a:solidFill>
                  <a:schemeClr val="bg2">
                    <a:lumMod val="40000"/>
                    <a:lumOff val="60000"/>
                  </a:schemeClr>
                </a:solidFill>
              </a:rPr>
              <a:t>Comm</a:t>
            </a:r>
            <a:r>
              <a:rPr lang="en-US" sz="1400" b="1" dirty="0">
                <a:solidFill>
                  <a:schemeClr val="bg2">
                    <a:lumMod val="40000"/>
                    <a:lumOff val="60000"/>
                  </a:schemeClr>
                </a:solidFill>
              </a:rPr>
              <a:t> </a:t>
            </a:r>
            <a:r>
              <a:rPr lang="en-US" sz="1400" dirty="0">
                <a:solidFill>
                  <a:schemeClr val="bg2">
                    <a:lumMod val="40000"/>
                    <a:lumOff val="60000"/>
                  </a:schemeClr>
                </a:solidFill>
              </a:rPr>
              <a:t>(email, etc.)</a:t>
            </a:r>
          </a:p>
        </p:txBody>
      </p:sp>
      <p:sp>
        <p:nvSpPr>
          <p:cNvPr id="9" name="TextBox 8"/>
          <p:cNvSpPr txBox="1"/>
          <p:nvPr/>
        </p:nvSpPr>
        <p:spPr>
          <a:xfrm>
            <a:off x="3230563" y="3333750"/>
            <a:ext cx="1649412" cy="307975"/>
          </a:xfrm>
          <a:prstGeom prst="rect">
            <a:avLst/>
          </a:prstGeom>
          <a:noFill/>
        </p:spPr>
        <p:txBody>
          <a:bodyPr>
            <a:spAutoFit/>
          </a:bodyPr>
          <a:lstStyle/>
          <a:p>
            <a:pPr algn="ctr">
              <a:defRPr/>
            </a:pPr>
            <a:r>
              <a:rPr lang="en-US" sz="1400" dirty="0">
                <a:solidFill>
                  <a:schemeClr val="bg2">
                    <a:lumMod val="60000"/>
                    <a:lumOff val="40000"/>
                  </a:schemeClr>
                </a:solidFill>
              </a:rPr>
              <a:t>Shopping</a:t>
            </a:r>
          </a:p>
        </p:txBody>
      </p:sp>
      <p:sp>
        <p:nvSpPr>
          <p:cNvPr id="10" name="TextBox 9"/>
          <p:cNvSpPr txBox="1"/>
          <p:nvPr/>
        </p:nvSpPr>
        <p:spPr>
          <a:xfrm>
            <a:off x="3373438" y="2894013"/>
            <a:ext cx="2533650" cy="306387"/>
          </a:xfrm>
          <a:prstGeom prst="rect">
            <a:avLst/>
          </a:prstGeom>
          <a:noFill/>
        </p:spPr>
        <p:txBody>
          <a:bodyPr>
            <a:spAutoFit/>
          </a:bodyPr>
          <a:lstStyle/>
          <a:p>
            <a:pPr algn="ctr">
              <a:defRPr/>
            </a:pPr>
            <a:r>
              <a:rPr lang="en-US" sz="1400" dirty="0">
                <a:solidFill>
                  <a:schemeClr val="bg2">
                    <a:lumMod val="60000"/>
                    <a:lumOff val="40000"/>
                  </a:schemeClr>
                </a:solidFill>
              </a:rPr>
              <a:t> General News</a:t>
            </a:r>
          </a:p>
        </p:txBody>
      </p:sp>
      <p:sp>
        <p:nvSpPr>
          <p:cNvPr id="11" name="TextBox 11"/>
          <p:cNvSpPr txBox="1">
            <a:spLocks noChangeArrowheads="1"/>
          </p:cNvSpPr>
          <p:nvPr/>
        </p:nvSpPr>
        <p:spPr bwMode="auto">
          <a:xfrm>
            <a:off x="5213350" y="1824038"/>
            <a:ext cx="2536825" cy="276225"/>
          </a:xfrm>
          <a:prstGeom prst="rect">
            <a:avLst/>
          </a:prstGeom>
          <a:noFill/>
          <a:ln w="9525">
            <a:noFill/>
            <a:miter lim="800000"/>
            <a:headEnd/>
            <a:tailEnd/>
          </a:ln>
        </p:spPr>
        <p:txBody>
          <a:bodyPr>
            <a:spAutoFit/>
          </a:bodyPr>
          <a:lstStyle/>
          <a:p>
            <a:pPr algn="ctr"/>
            <a:r>
              <a:rPr lang="en-US" sz="1200" dirty="0"/>
              <a:t>Professional Info / Research</a:t>
            </a:r>
          </a:p>
        </p:txBody>
      </p:sp>
      <p:sp>
        <p:nvSpPr>
          <p:cNvPr id="12" name="TextBox 12"/>
          <p:cNvSpPr txBox="1">
            <a:spLocks noChangeArrowheads="1"/>
          </p:cNvSpPr>
          <p:nvPr/>
        </p:nvSpPr>
        <p:spPr bwMode="auto">
          <a:xfrm>
            <a:off x="6624638" y="1314450"/>
            <a:ext cx="2139950" cy="276225"/>
          </a:xfrm>
          <a:prstGeom prst="rect">
            <a:avLst/>
          </a:prstGeom>
          <a:noFill/>
          <a:ln w="9525">
            <a:noFill/>
            <a:miter lim="800000"/>
            <a:headEnd/>
            <a:tailEnd/>
          </a:ln>
        </p:spPr>
        <p:txBody>
          <a:bodyPr>
            <a:spAutoFit/>
          </a:bodyPr>
          <a:lstStyle/>
          <a:p>
            <a:pPr algn="ctr"/>
            <a:r>
              <a:rPr lang="en-US" sz="1200" dirty="0"/>
              <a:t>Medical point of care</a:t>
            </a:r>
          </a:p>
        </p:txBody>
      </p:sp>
      <p:sp>
        <p:nvSpPr>
          <p:cNvPr id="13" name="TextBox 12"/>
          <p:cNvSpPr txBox="1"/>
          <p:nvPr/>
        </p:nvSpPr>
        <p:spPr>
          <a:xfrm>
            <a:off x="2195513" y="2236788"/>
            <a:ext cx="1651000" cy="1384300"/>
          </a:xfrm>
          <a:prstGeom prst="rect">
            <a:avLst/>
          </a:prstGeom>
          <a:noFill/>
        </p:spPr>
        <p:txBody>
          <a:bodyPr>
            <a:spAutoFit/>
          </a:bodyPr>
          <a:lstStyle/>
          <a:p>
            <a:pPr>
              <a:defRPr/>
            </a:pPr>
            <a:r>
              <a:rPr lang="en-US" sz="1400" dirty="0">
                <a:solidFill>
                  <a:srgbClr val="D9EB6F"/>
                </a:solidFill>
              </a:rPr>
              <a:t>Commoditization</a:t>
            </a:r>
          </a:p>
          <a:p>
            <a:pPr>
              <a:defRPr/>
            </a:pPr>
            <a:r>
              <a:rPr lang="en-US" sz="1400" dirty="0">
                <a:solidFill>
                  <a:srgbClr val="D9EB6F"/>
                </a:solidFill>
              </a:rPr>
              <a:t>Mistrust</a:t>
            </a:r>
          </a:p>
          <a:p>
            <a:pPr>
              <a:defRPr/>
            </a:pPr>
            <a:r>
              <a:rPr lang="en-US" sz="1400" dirty="0">
                <a:solidFill>
                  <a:srgbClr val="D9EB6F"/>
                </a:solidFill>
              </a:rPr>
              <a:t>Abandonment</a:t>
            </a:r>
          </a:p>
          <a:p>
            <a:pPr>
              <a:defRPr/>
            </a:pPr>
            <a:r>
              <a:rPr lang="en-US" sz="1400" dirty="0">
                <a:solidFill>
                  <a:srgbClr val="D9EB6F"/>
                </a:solidFill>
              </a:rPr>
              <a:t>Bad outcomes</a:t>
            </a:r>
          </a:p>
          <a:p>
            <a:pPr>
              <a:defRPr/>
            </a:pPr>
            <a:r>
              <a:rPr lang="en-US" sz="1400" dirty="0">
                <a:solidFill>
                  <a:srgbClr val="D9EB6F"/>
                </a:solidFill>
              </a:rPr>
              <a:t>Malpractice</a:t>
            </a:r>
          </a:p>
          <a:p>
            <a:pPr>
              <a:defRPr/>
            </a:pPr>
            <a:endParaRPr lang="en-US" sz="1400" i="1" dirty="0">
              <a:solidFill>
                <a:schemeClr val="tx1">
                  <a:lumMod val="65000"/>
                  <a:lumOff val="35000"/>
                </a:schemeClr>
              </a:solidFill>
            </a:endParaRPr>
          </a:p>
        </p:txBody>
      </p:sp>
      <p:sp>
        <p:nvSpPr>
          <p:cNvPr id="14" name="TextBox 14"/>
          <p:cNvSpPr txBox="1">
            <a:spLocks noChangeArrowheads="1"/>
          </p:cNvSpPr>
          <p:nvPr/>
        </p:nvSpPr>
        <p:spPr bwMode="auto">
          <a:xfrm>
            <a:off x="2163763" y="1780208"/>
            <a:ext cx="2979737" cy="461665"/>
          </a:xfrm>
          <a:prstGeom prst="rect">
            <a:avLst/>
          </a:prstGeom>
          <a:noFill/>
          <a:ln w="9525">
            <a:noFill/>
            <a:miter lim="800000"/>
            <a:headEnd/>
            <a:tailEnd/>
          </a:ln>
        </p:spPr>
        <p:txBody>
          <a:bodyPr>
            <a:spAutoFit/>
          </a:bodyPr>
          <a:lstStyle/>
          <a:p>
            <a:r>
              <a:rPr lang="en-US" sz="2400" b="1" dirty="0">
                <a:solidFill>
                  <a:srgbClr val="D9EB6F"/>
                </a:solidFill>
              </a:rPr>
              <a:t>Accuracy Threshold</a:t>
            </a:r>
          </a:p>
        </p:txBody>
      </p:sp>
      <p:sp>
        <p:nvSpPr>
          <p:cNvPr id="15" name="TextBox 15"/>
          <p:cNvSpPr txBox="1">
            <a:spLocks noChangeArrowheads="1"/>
          </p:cNvSpPr>
          <p:nvPr/>
        </p:nvSpPr>
        <p:spPr bwMode="auto">
          <a:xfrm>
            <a:off x="-25400" y="3048000"/>
            <a:ext cx="1776413" cy="1200329"/>
          </a:xfrm>
          <a:prstGeom prst="rect">
            <a:avLst/>
          </a:prstGeom>
          <a:noFill/>
          <a:ln w="9525">
            <a:noFill/>
            <a:miter lim="800000"/>
            <a:headEnd/>
            <a:tailEnd/>
          </a:ln>
        </p:spPr>
        <p:txBody>
          <a:bodyPr wrap="square">
            <a:spAutoFit/>
          </a:bodyPr>
          <a:lstStyle/>
          <a:p>
            <a:pPr algn="ctr"/>
            <a:r>
              <a:rPr lang="en-US" sz="2400" b="1" dirty="0">
                <a:solidFill>
                  <a:srgbClr val="FFFFFF"/>
                </a:solidFill>
              </a:rPr>
              <a:t>Relative Accuracy </a:t>
            </a:r>
            <a:br>
              <a:rPr lang="en-US" sz="2400" b="1" dirty="0">
                <a:solidFill>
                  <a:srgbClr val="FFFFFF"/>
                </a:solidFill>
              </a:rPr>
            </a:br>
            <a:r>
              <a:rPr lang="en-US" sz="2400" b="1" dirty="0" err="1">
                <a:solidFill>
                  <a:srgbClr val="FFFFFF"/>
                </a:solidFill>
              </a:rPr>
              <a:t>Req’d</a:t>
            </a:r>
            <a:endParaRPr lang="en-US" sz="2400" b="1" dirty="0">
              <a:solidFill>
                <a:srgbClr val="FFFFFF"/>
              </a:solidFill>
            </a:endParaRPr>
          </a:p>
        </p:txBody>
      </p:sp>
      <p:sp>
        <p:nvSpPr>
          <p:cNvPr id="16" name="Right Arrow 15"/>
          <p:cNvSpPr/>
          <p:nvPr/>
        </p:nvSpPr>
        <p:spPr>
          <a:xfrm>
            <a:off x="6808787" y="5719762"/>
            <a:ext cx="557213" cy="147638"/>
          </a:xfrm>
          <a:prstGeom prst="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F9B54"/>
              </a:solidFill>
            </a:endParaRPr>
          </a:p>
        </p:txBody>
      </p:sp>
      <p:sp>
        <p:nvSpPr>
          <p:cNvPr id="17" name="Right Arrow 16"/>
          <p:cNvSpPr/>
          <p:nvPr/>
        </p:nvSpPr>
        <p:spPr>
          <a:xfrm rot="16200000">
            <a:off x="557213" y="2663825"/>
            <a:ext cx="557212" cy="147638"/>
          </a:xfrm>
          <a:prstGeom prst="rightArrow">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F9B54"/>
              </a:solidFill>
            </a:endParaRPr>
          </a:p>
        </p:txBody>
      </p:sp>
      <p:sp>
        <p:nvSpPr>
          <p:cNvPr id="18" name="TextBox 17"/>
          <p:cNvSpPr txBox="1"/>
          <p:nvPr/>
        </p:nvSpPr>
        <p:spPr>
          <a:xfrm>
            <a:off x="1935163" y="3816350"/>
            <a:ext cx="2154237" cy="307975"/>
          </a:xfrm>
          <a:prstGeom prst="rect">
            <a:avLst/>
          </a:prstGeom>
          <a:noFill/>
        </p:spPr>
        <p:txBody>
          <a:bodyPr>
            <a:spAutoFit/>
          </a:bodyPr>
          <a:lstStyle/>
          <a:p>
            <a:pPr algn="ctr">
              <a:defRPr/>
            </a:pPr>
            <a:r>
              <a:rPr lang="en-US" sz="1400" dirty="0">
                <a:solidFill>
                  <a:schemeClr val="bg2">
                    <a:lumMod val="75000"/>
                  </a:schemeClr>
                </a:solidFill>
              </a:rPr>
              <a:t>Entertainment</a:t>
            </a:r>
          </a:p>
        </p:txBody>
      </p:sp>
      <p:pic>
        <p:nvPicPr>
          <p:cNvPr id="19" name="Picture 18" descr="SilverchairLogo_revCP.jpg"/>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5196634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itle 2"/>
          <p:cNvSpPr txBox="1">
            <a:spLocks/>
          </p:cNvSpPr>
          <p:nvPr/>
        </p:nvSpPr>
        <p:spPr>
          <a:xfrm>
            <a:off x="1801534" y="1081160"/>
            <a:ext cx="6885265" cy="587375"/>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D9EB6F"/>
                </a:solidFill>
                <a:effectLst/>
                <a:uLnTx/>
                <a:uFillTx/>
                <a:ea typeface="+mj-ea"/>
                <a:cs typeface="+mj-cs"/>
              </a:rPr>
              <a:t>Taxonomic Approach </a:t>
            </a:r>
            <a:br>
              <a:rPr kumimoji="0" lang="en-US" sz="3600" b="0" i="0" u="none" strike="noStrike" kern="1200" cap="none" spc="0" normalizeH="0" baseline="0" noProof="0" dirty="0" smtClean="0">
                <a:ln>
                  <a:noFill/>
                </a:ln>
                <a:solidFill>
                  <a:srgbClr val="D9EB6F"/>
                </a:solidFill>
                <a:effectLst/>
                <a:uLnTx/>
                <a:uFillTx/>
                <a:ea typeface="+mj-ea"/>
                <a:cs typeface="+mj-cs"/>
              </a:rPr>
            </a:br>
            <a:r>
              <a:rPr kumimoji="0" lang="en-US" sz="3600" b="0" i="0" u="none" strike="noStrike" kern="1200" cap="none" spc="0" normalizeH="0" baseline="0" noProof="0" dirty="0" smtClean="0">
                <a:ln>
                  <a:noFill/>
                </a:ln>
                <a:solidFill>
                  <a:srgbClr val="D9EB6F"/>
                </a:solidFill>
                <a:effectLst/>
                <a:uLnTx/>
                <a:uFillTx/>
                <a:ea typeface="+mj-ea"/>
                <a:cs typeface="+mj-cs"/>
              </a:rPr>
              <a:t>to Content Enrichment</a:t>
            </a:r>
          </a:p>
        </p:txBody>
      </p:sp>
      <p:sp>
        <p:nvSpPr>
          <p:cNvPr id="4" name="TextBox 3"/>
          <p:cNvSpPr txBox="1">
            <a:spLocks noChangeArrowheads="1"/>
          </p:cNvSpPr>
          <p:nvPr/>
        </p:nvSpPr>
        <p:spPr bwMode="auto">
          <a:xfrm>
            <a:off x="1691096" y="2606457"/>
            <a:ext cx="7452903" cy="3108544"/>
          </a:xfrm>
          <a:prstGeom prst="rect">
            <a:avLst/>
          </a:prstGeom>
          <a:noFill/>
          <a:ln w="9525">
            <a:noFill/>
            <a:miter lim="800000"/>
            <a:headEnd/>
            <a:tailEnd/>
          </a:ln>
        </p:spPr>
        <p:txBody>
          <a:bodyPr wrap="square">
            <a:spAutoFit/>
          </a:bodyPr>
          <a:lstStyle/>
          <a:p>
            <a:pPr>
              <a:buFont typeface="Arial" pitchFamily="34" charset="0"/>
              <a:buChar char="•"/>
            </a:pPr>
            <a:r>
              <a:rPr lang="en-US" sz="2800" dirty="0">
                <a:solidFill>
                  <a:srgbClr val="FFFFFF"/>
                </a:solidFill>
              </a:rPr>
              <a:t> Add a Domain-Aware Dimension to </a:t>
            </a:r>
            <a:r>
              <a:rPr lang="en-US" sz="2800" dirty="0" smtClean="0">
                <a:solidFill>
                  <a:srgbClr val="FFFFFF"/>
                </a:solidFill>
              </a:rPr>
              <a:t/>
            </a:r>
            <a:br>
              <a:rPr lang="en-US" sz="2800" dirty="0" smtClean="0">
                <a:solidFill>
                  <a:srgbClr val="FFFFFF"/>
                </a:solidFill>
              </a:rPr>
            </a:br>
            <a:r>
              <a:rPr lang="en-US" sz="2800" dirty="0" smtClean="0">
                <a:solidFill>
                  <a:srgbClr val="FFFFFF"/>
                </a:solidFill>
              </a:rPr>
              <a:t>   Text </a:t>
            </a:r>
            <a:r>
              <a:rPr lang="en-US" sz="2800" dirty="0">
                <a:solidFill>
                  <a:srgbClr val="FFFFFF"/>
                </a:solidFill>
              </a:rPr>
              <a:t>Mining Techniques</a:t>
            </a:r>
          </a:p>
          <a:p>
            <a:pPr>
              <a:lnSpc>
                <a:spcPct val="200000"/>
              </a:lnSpc>
              <a:buFont typeface="Arial" pitchFamily="34" charset="0"/>
              <a:buChar char="•"/>
            </a:pPr>
            <a:r>
              <a:rPr lang="en-US" sz="2800" dirty="0">
                <a:solidFill>
                  <a:srgbClr val="FFFFFF"/>
                </a:solidFill>
              </a:rPr>
              <a:t> Developed Technology Based </a:t>
            </a:r>
            <a:r>
              <a:rPr lang="en-US" sz="2800" dirty="0" smtClean="0">
                <a:solidFill>
                  <a:srgbClr val="FFFFFF"/>
                </a:solidFill>
              </a:rPr>
              <a:t>on </a:t>
            </a:r>
            <a:r>
              <a:rPr lang="en-US" sz="2800" b="1" dirty="0" smtClean="0">
                <a:solidFill>
                  <a:srgbClr val="FFFFFF"/>
                </a:solidFill>
              </a:rPr>
              <a:t>Domain… </a:t>
            </a:r>
            <a:endParaRPr lang="en-US" sz="2800" b="1" dirty="0">
              <a:solidFill>
                <a:srgbClr val="FFFFFF"/>
              </a:solidFill>
            </a:endParaRPr>
          </a:p>
          <a:p>
            <a:pPr marL="914400" lvl="3"/>
            <a:r>
              <a:rPr lang="en-US" sz="2800" b="1" dirty="0">
                <a:solidFill>
                  <a:srgbClr val="FFFFFF"/>
                </a:solidFill>
              </a:rPr>
              <a:t>Language</a:t>
            </a:r>
          </a:p>
          <a:p>
            <a:pPr marL="914400" lvl="3"/>
            <a:r>
              <a:rPr lang="en-US" sz="2800" b="1" dirty="0">
                <a:solidFill>
                  <a:srgbClr val="FFFFFF"/>
                </a:solidFill>
              </a:rPr>
              <a:t>Relationships</a:t>
            </a:r>
          </a:p>
          <a:p>
            <a:pPr marL="914400" lvl="3"/>
            <a:r>
              <a:rPr lang="en-US" sz="2800" b="1" dirty="0">
                <a:solidFill>
                  <a:srgbClr val="FFFFFF"/>
                </a:solidFill>
              </a:rPr>
              <a:t>Processes and Use Cases</a:t>
            </a:r>
          </a:p>
        </p:txBody>
      </p:sp>
      <p:pic>
        <p:nvPicPr>
          <p:cNvPr id="5" name="Picture 4"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55558186"/>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3" name="Picture 4" descr="data_tier"/>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 name="Picture 1"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497151"/>
            <a:ext cx="781946" cy="142172"/>
          </a:xfrm>
          <a:prstGeom prst="rect">
            <a:avLst/>
          </a:prstGeom>
        </p:spPr>
      </p:pic>
      <p:sp>
        <p:nvSpPr>
          <p:cNvPr id="5" name="Title 1"/>
          <p:cNvSpPr txBox="1">
            <a:spLocks/>
          </p:cNvSpPr>
          <p:nvPr/>
        </p:nvSpPr>
        <p:spPr>
          <a:xfrm>
            <a:off x="476274" y="460141"/>
            <a:ext cx="6943848" cy="761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dirty="0" smtClean="0"/>
              <a:t>N-Tier Basics</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34302610"/>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 name="Title 2"/>
          <p:cNvSpPr txBox="1">
            <a:spLocks/>
          </p:cNvSpPr>
          <p:nvPr/>
        </p:nvSpPr>
        <p:spPr>
          <a:xfrm>
            <a:off x="425459" y="1447800"/>
            <a:ext cx="8229600" cy="58737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D9EB6F"/>
                </a:solidFill>
                <a:effectLst/>
                <a:uLnTx/>
                <a:uFillTx/>
                <a:ea typeface="+mj-ea"/>
                <a:cs typeface="+mj-cs"/>
              </a:rPr>
              <a:t>The Domain-Aware Approach</a:t>
            </a:r>
          </a:p>
        </p:txBody>
      </p:sp>
      <p:sp>
        <p:nvSpPr>
          <p:cNvPr id="4" name="TextBox 3"/>
          <p:cNvSpPr txBox="1"/>
          <p:nvPr/>
        </p:nvSpPr>
        <p:spPr>
          <a:xfrm>
            <a:off x="2105268" y="5558135"/>
            <a:ext cx="4923498" cy="461665"/>
          </a:xfrm>
          <a:prstGeom prst="rect">
            <a:avLst/>
          </a:prstGeom>
          <a:noFill/>
        </p:spPr>
        <p:txBody>
          <a:bodyPr wrap="square">
            <a:spAutoFit/>
          </a:bodyPr>
          <a:lstStyle/>
          <a:p>
            <a:pPr algn="ctr">
              <a:defRPr/>
            </a:pPr>
            <a:r>
              <a:rPr lang="en-US" sz="2400" dirty="0">
                <a:ln w="18415" cmpd="sng">
                  <a:noFill/>
                  <a:prstDash val="solid"/>
                </a:ln>
                <a:solidFill>
                  <a:srgbClr val="D9EB6F"/>
                </a:solidFill>
                <a:effectLst>
                  <a:outerShdw blurRad="63500" dir="3600000" algn="tl" rotWithShape="0">
                    <a:srgbClr val="000000">
                      <a:alpha val="70000"/>
                    </a:srgbClr>
                  </a:outerShdw>
                </a:effectLst>
              </a:rPr>
              <a:t>&lt;optimal </a:t>
            </a:r>
            <a:r>
              <a:rPr lang="en-US" sz="2400" dirty="0" smtClean="0">
                <a:ln w="18415" cmpd="sng">
                  <a:noFill/>
                  <a:prstDash val="solid"/>
                </a:ln>
                <a:solidFill>
                  <a:srgbClr val="D9EB6F"/>
                </a:solidFill>
                <a:effectLst>
                  <a:outerShdw blurRad="63500" dir="3600000" algn="tl" rotWithShape="0">
                    <a:srgbClr val="000000">
                      <a:alpha val="70000"/>
                    </a:srgbClr>
                  </a:outerShdw>
                </a:effectLst>
              </a:rPr>
              <a:t>semantic metadata</a:t>
            </a:r>
            <a:r>
              <a:rPr lang="en-US" sz="2400" dirty="0">
                <a:ln w="18415" cmpd="sng">
                  <a:noFill/>
                  <a:prstDash val="solid"/>
                </a:ln>
                <a:solidFill>
                  <a:srgbClr val="D9EB6F"/>
                </a:solidFill>
                <a:effectLst>
                  <a:outerShdw blurRad="63500" dir="3600000" algn="tl" rotWithShape="0">
                    <a:srgbClr val="000000">
                      <a:alpha val="70000"/>
                    </a:srgbClr>
                  </a:outerShdw>
                </a:effectLst>
              </a:rPr>
              <a:t>&gt;</a:t>
            </a:r>
          </a:p>
        </p:txBody>
      </p:sp>
      <p:grpSp>
        <p:nvGrpSpPr>
          <p:cNvPr id="5" name="Group 26"/>
          <p:cNvGrpSpPr>
            <a:grpSpLocks/>
          </p:cNvGrpSpPr>
          <p:nvPr/>
        </p:nvGrpSpPr>
        <p:grpSpPr bwMode="auto">
          <a:xfrm>
            <a:off x="885834" y="2466975"/>
            <a:ext cx="7358063" cy="3054350"/>
            <a:chOff x="888518" y="2467155"/>
            <a:chExt cx="7358333" cy="3054174"/>
          </a:xfrm>
        </p:grpSpPr>
        <p:sp>
          <p:nvSpPr>
            <p:cNvPr id="6" name="Isosceles Triangle 5"/>
            <p:cNvSpPr/>
            <p:nvPr/>
          </p:nvSpPr>
          <p:spPr>
            <a:xfrm rot="10800000">
              <a:off x="888518" y="2467155"/>
              <a:ext cx="7358333" cy="3054174"/>
            </a:xfrm>
            <a:prstGeom prst="triangl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u="sng"/>
            </a:p>
          </p:txBody>
        </p:sp>
        <p:sp>
          <p:nvSpPr>
            <p:cNvPr id="7" name="TextBox 15"/>
            <p:cNvSpPr txBox="1">
              <a:spLocks noChangeArrowheads="1"/>
            </p:cNvSpPr>
            <p:nvPr/>
          </p:nvSpPr>
          <p:spPr bwMode="auto">
            <a:xfrm>
              <a:off x="1314405" y="2501326"/>
              <a:ext cx="6734040" cy="369332"/>
            </a:xfrm>
            <a:prstGeom prst="rect">
              <a:avLst/>
            </a:prstGeom>
            <a:noFill/>
            <a:ln w="9525">
              <a:noFill/>
              <a:miter lim="800000"/>
              <a:headEnd/>
              <a:tailEnd/>
            </a:ln>
          </p:spPr>
          <p:txBody>
            <a:bodyPr>
              <a:spAutoFit/>
            </a:bodyPr>
            <a:lstStyle/>
            <a:p>
              <a:pPr algn="ctr"/>
              <a:r>
                <a:rPr lang="en-US" dirty="0">
                  <a:solidFill>
                    <a:schemeClr val="bg2">
                      <a:lumMod val="50000"/>
                    </a:schemeClr>
                  </a:solidFill>
                </a:rPr>
                <a:t>Knowledge Domain Abstraction (Taxonomy and Ontology)</a:t>
              </a:r>
            </a:p>
          </p:txBody>
        </p:sp>
      </p:grpSp>
      <p:grpSp>
        <p:nvGrpSpPr>
          <p:cNvPr id="8" name="Group 23"/>
          <p:cNvGrpSpPr>
            <a:grpSpLocks/>
          </p:cNvGrpSpPr>
          <p:nvPr/>
        </p:nvGrpSpPr>
        <p:grpSpPr bwMode="auto">
          <a:xfrm>
            <a:off x="2697172" y="3041650"/>
            <a:ext cx="1851025" cy="2589213"/>
            <a:chOff x="2700592" y="3041410"/>
            <a:chExt cx="1851172" cy="2589519"/>
          </a:xfrm>
        </p:grpSpPr>
        <p:sp>
          <p:nvSpPr>
            <p:cNvPr id="9" name="Isosceles Triangle 8"/>
            <p:cNvSpPr/>
            <p:nvPr/>
          </p:nvSpPr>
          <p:spPr>
            <a:xfrm rot="9078084">
              <a:off x="3299127" y="3041410"/>
              <a:ext cx="1252637" cy="2589519"/>
            </a:xfrm>
            <a:prstGeom prst="triangl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10" name="TextBox 12"/>
            <p:cNvSpPr txBox="1">
              <a:spLocks noChangeArrowheads="1"/>
            </p:cNvSpPr>
            <p:nvPr/>
          </p:nvSpPr>
          <p:spPr bwMode="auto">
            <a:xfrm>
              <a:off x="2700592" y="3362103"/>
              <a:ext cx="1467650" cy="923439"/>
            </a:xfrm>
            <a:prstGeom prst="rect">
              <a:avLst/>
            </a:prstGeom>
            <a:noFill/>
            <a:ln w="9525">
              <a:noFill/>
              <a:miter lim="800000"/>
              <a:headEnd/>
              <a:tailEnd/>
            </a:ln>
          </p:spPr>
          <p:txBody>
            <a:bodyPr>
              <a:spAutoFit/>
            </a:bodyPr>
            <a:lstStyle/>
            <a:p>
              <a:pPr algn="ctr"/>
              <a:r>
                <a:rPr lang="en-US" dirty="0">
                  <a:solidFill>
                    <a:schemeClr val="tx2">
                      <a:lumMod val="25000"/>
                    </a:schemeClr>
                  </a:solidFill>
                </a:rPr>
                <a:t>Statistical </a:t>
              </a:r>
              <a:r>
                <a:rPr lang="en-US" dirty="0" smtClean="0">
                  <a:solidFill>
                    <a:schemeClr val="tx2">
                      <a:lumMod val="25000"/>
                    </a:schemeClr>
                  </a:solidFill>
                </a:rPr>
                <a:t> </a:t>
              </a:r>
            </a:p>
            <a:p>
              <a:pPr algn="ctr"/>
              <a:r>
                <a:rPr lang="en-US" dirty="0">
                  <a:solidFill>
                    <a:schemeClr val="tx2">
                      <a:lumMod val="25000"/>
                    </a:schemeClr>
                  </a:solidFill>
                </a:rPr>
                <a:t> </a:t>
              </a:r>
              <a:r>
                <a:rPr lang="en-US" dirty="0" smtClean="0">
                  <a:solidFill>
                    <a:schemeClr val="tx2">
                      <a:lumMod val="25000"/>
                    </a:schemeClr>
                  </a:solidFill>
                </a:rPr>
                <a:t>  Text Mining</a:t>
              </a:r>
            </a:p>
            <a:p>
              <a:pPr algn="ctr"/>
              <a:r>
                <a:rPr lang="en-US" dirty="0" smtClean="0">
                  <a:solidFill>
                    <a:schemeClr val="tx2">
                      <a:lumMod val="25000"/>
                    </a:schemeClr>
                  </a:solidFill>
                </a:rPr>
                <a:t>          (NLP)</a:t>
              </a:r>
              <a:endParaRPr lang="en-US" dirty="0">
                <a:solidFill>
                  <a:schemeClr val="tx2">
                    <a:lumMod val="25000"/>
                  </a:schemeClr>
                </a:solidFill>
              </a:endParaRPr>
            </a:p>
          </p:txBody>
        </p:sp>
      </p:grpSp>
      <p:grpSp>
        <p:nvGrpSpPr>
          <p:cNvPr id="11" name="Group 25"/>
          <p:cNvGrpSpPr>
            <a:grpSpLocks/>
          </p:cNvGrpSpPr>
          <p:nvPr/>
        </p:nvGrpSpPr>
        <p:grpSpPr bwMode="auto">
          <a:xfrm>
            <a:off x="4564072" y="3001963"/>
            <a:ext cx="1595437" cy="2589212"/>
            <a:chOff x="4567586" y="3001396"/>
            <a:chExt cx="1594568" cy="2589519"/>
          </a:xfrm>
          <a:solidFill>
            <a:schemeClr val="bg2">
              <a:lumMod val="20000"/>
              <a:lumOff val="80000"/>
            </a:schemeClr>
          </a:solidFill>
        </p:grpSpPr>
        <p:sp>
          <p:nvSpPr>
            <p:cNvPr id="12" name="Isosceles Triangle 11"/>
            <p:cNvSpPr/>
            <p:nvPr/>
          </p:nvSpPr>
          <p:spPr>
            <a:xfrm rot="12404780">
              <a:off x="4567586" y="3001396"/>
              <a:ext cx="1251855" cy="2589519"/>
            </a:xfrm>
            <a:prstGeom prst="triangle">
              <a:avLst/>
            </a:prstGeom>
            <a:grp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u="sng"/>
            </a:p>
          </p:txBody>
        </p:sp>
        <p:sp>
          <p:nvSpPr>
            <p:cNvPr id="13" name="TextBox 16"/>
            <p:cNvSpPr txBox="1">
              <a:spLocks noChangeArrowheads="1"/>
            </p:cNvSpPr>
            <p:nvPr/>
          </p:nvSpPr>
          <p:spPr bwMode="auto">
            <a:xfrm>
              <a:off x="5078705" y="3199051"/>
              <a:ext cx="1083449" cy="646331"/>
            </a:xfrm>
            <a:prstGeom prst="rect">
              <a:avLst/>
            </a:prstGeom>
            <a:noFill/>
            <a:ln w="9525">
              <a:noFill/>
              <a:miter lim="800000"/>
              <a:headEnd/>
              <a:tailEnd/>
            </a:ln>
          </p:spPr>
          <p:txBody>
            <a:bodyPr>
              <a:spAutoFit/>
            </a:bodyPr>
            <a:lstStyle/>
            <a:p>
              <a:pPr algn="ctr"/>
              <a:r>
                <a:rPr lang="en-US" dirty="0">
                  <a:solidFill>
                    <a:schemeClr val="bg2">
                      <a:lumMod val="50000"/>
                    </a:schemeClr>
                  </a:solidFill>
                </a:rPr>
                <a:t>User</a:t>
              </a:r>
            </a:p>
            <a:p>
              <a:pPr algn="ctr"/>
              <a:r>
                <a:rPr lang="en-US" dirty="0">
                  <a:solidFill>
                    <a:schemeClr val="bg2">
                      <a:lumMod val="50000"/>
                    </a:schemeClr>
                  </a:solidFill>
                </a:rPr>
                <a:t>Inputs</a:t>
              </a:r>
            </a:p>
          </p:txBody>
        </p:sp>
      </p:grpSp>
      <p:grpSp>
        <p:nvGrpSpPr>
          <p:cNvPr id="14" name="Group 24"/>
          <p:cNvGrpSpPr>
            <a:grpSpLocks/>
          </p:cNvGrpSpPr>
          <p:nvPr/>
        </p:nvGrpSpPr>
        <p:grpSpPr bwMode="auto">
          <a:xfrm>
            <a:off x="3794134" y="2865438"/>
            <a:ext cx="1450975" cy="2589212"/>
            <a:chOff x="3797411" y="2865599"/>
            <a:chExt cx="1450153" cy="2589519"/>
          </a:xfrm>
        </p:grpSpPr>
        <p:sp>
          <p:nvSpPr>
            <p:cNvPr id="15" name="Isosceles Triangle 14"/>
            <p:cNvSpPr/>
            <p:nvPr/>
          </p:nvSpPr>
          <p:spPr>
            <a:xfrm rot="10731256">
              <a:off x="3925926" y="2865599"/>
              <a:ext cx="1251827" cy="2589519"/>
            </a:xfrm>
            <a:prstGeom prst="triangle">
              <a:avLst/>
            </a:prstGeom>
            <a:gradFill flip="none" rotWithShape="1">
              <a:gsLst>
                <a:gs pos="0">
                  <a:srgbClr val="820000">
                    <a:tint val="66000"/>
                    <a:satMod val="160000"/>
                  </a:srgbClr>
                </a:gs>
                <a:gs pos="50000">
                  <a:srgbClr val="820000">
                    <a:tint val="44500"/>
                    <a:satMod val="160000"/>
                  </a:srgbClr>
                </a:gs>
                <a:gs pos="100000">
                  <a:srgbClr val="82000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6" name="TextBox 17"/>
            <p:cNvSpPr txBox="1">
              <a:spLocks noChangeArrowheads="1"/>
            </p:cNvSpPr>
            <p:nvPr/>
          </p:nvSpPr>
          <p:spPr bwMode="auto">
            <a:xfrm>
              <a:off x="3797411" y="2981489"/>
              <a:ext cx="1450153" cy="923439"/>
            </a:xfrm>
            <a:prstGeom prst="rect">
              <a:avLst/>
            </a:prstGeom>
            <a:noFill/>
            <a:ln w="9525">
              <a:noFill/>
              <a:miter lim="800000"/>
              <a:headEnd/>
              <a:tailEnd/>
            </a:ln>
          </p:spPr>
          <p:txBody>
            <a:bodyPr>
              <a:spAutoFit/>
            </a:bodyPr>
            <a:lstStyle/>
            <a:p>
              <a:pPr algn="ctr"/>
              <a:r>
                <a:rPr lang="en-US" dirty="0" smtClean="0">
                  <a:solidFill>
                    <a:schemeClr val="accent2">
                      <a:lumMod val="50000"/>
                    </a:schemeClr>
                  </a:solidFill>
                </a:rPr>
                <a:t>Taxonomic Content </a:t>
              </a:r>
              <a:r>
                <a:rPr lang="en-US" dirty="0">
                  <a:solidFill>
                    <a:schemeClr val="accent2">
                      <a:lumMod val="50000"/>
                    </a:schemeClr>
                  </a:solidFill>
                </a:rPr>
                <a:t>Inputs</a:t>
              </a:r>
            </a:p>
          </p:txBody>
        </p:sp>
      </p:grpSp>
      <p:pic>
        <p:nvPicPr>
          <p:cNvPr id="17" name="Picture 16"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08374180"/>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txBox="1">
            <a:spLocks/>
          </p:cNvSpPr>
          <p:nvPr/>
        </p:nvSpPr>
        <p:spPr>
          <a:xfrm>
            <a:off x="733425" y="381000"/>
            <a:ext cx="7615237" cy="4953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D9EB6F"/>
                </a:solidFill>
                <a:effectLst/>
                <a:uLnTx/>
                <a:uFillTx/>
                <a:ea typeface="+mj-ea"/>
                <a:cs typeface="+mj-cs"/>
              </a:rPr>
              <a:t>Scaled Content Enrichment</a:t>
            </a:r>
          </a:p>
        </p:txBody>
      </p:sp>
      <p:sp>
        <p:nvSpPr>
          <p:cNvPr id="18" name="TextBox 47"/>
          <p:cNvSpPr txBox="1">
            <a:spLocks noChangeArrowheads="1"/>
          </p:cNvSpPr>
          <p:nvPr/>
        </p:nvSpPr>
        <p:spPr bwMode="auto">
          <a:xfrm>
            <a:off x="2760663" y="4087813"/>
            <a:ext cx="1290637" cy="246062"/>
          </a:xfrm>
          <a:prstGeom prst="rect">
            <a:avLst/>
          </a:prstGeom>
          <a:noFill/>
          <a:ln w="9525">
            <a:noFill/>
            <a:miter lim="800000"/>
            <a:headEnd/>
            <a:tailEnd/>
          </a:ln>
        </p:spPr>
        <p:txBody>
          <a:bodyPr>
            <a:spAutoFit/>
          </a:bodyPr>
          <a:lstStyle/>
          <a:p>
            <a:pPr algn="ctr"/>
            <a:r>
              <a:rPr lang="en-US" sz="1000" dirty="0">
                <a:solidFill>
                  <a:schemeClr val="bg1"/>
                </a:solidFill>
              </a:rPr>
              <a:t>Vocabulary control</a:t>
            </a:r>
          </a:p>
        </p:txBody>
      </p:sp>
      <p:sp>
        <p:nvSpPr>
          <p:cNvPr id="19" name="TextBox 53"/>
          <p:cNvSpPr txBox="1">
            <a:spLocks noChangeArrowheads="1"/>
          </p:cNvSpPr>
          <p:nvPr/>
        </p:nvSpPr>
        <p:spPr bwMode="auto">
          <a:xfrm>
            <a:off x="3070225" y="5562600"/>
            <a:ext cx="4564063" cy="246062"/>
          </a:xfrm>
          <a:prstGeom prst="rect">
            <a:avLst/>
          </a:prstGeom>
          <a:noFill/>
          <a:ln w="9525">
            <a:noFill/>
            <a:miter lim="800000"/>
            <a:headEnd/>
            <a:tailEnd/>
          </a:ln>
        </p:spPr>
        <p:txBody>
          <a:bodyPr>
            <a:spAutoFit/>
          </a:bodyPr>
          <a:lstStyle/>
          <a:p>
            <a:r>
              <a:rPr lang="en-US" sz="1000" dirty="0">
                <a:solidFill>
                  <a:schemeClr val="bg1"/>
                </a:solidFill>
              </a:rPr>
              <a:t>Real-time query expansion/normalization; navigation; related concepts; etc.</a:t>
            </a:r>
          </a:p>
        </p:txBody>
      </p:sp>
      <p:sp>
        <p:nvSpPr>
          <p:cNvPr id="22" name="TextBox 56"/>
          <p:cNvSpPr txBox="1">
            <a:spLocks noChangeArrowheads="1"/>
          </p:cNvSpPr>
          <p:nvPr/>
        </p:nvSpPr>
        <p:spPr bwMode="auto">
          <a:xfrm>
            <a:off x="4456113" y="5434013"/>
            <a:ext cx="1592262" cy="246062"/>
          </a:xfrm>
          <a:prstGeom prst="rect">
            <a:avLst/>
          </a:prstGeom>
          <a:noFill/>
          <a:ln w="9525">
            <a:noFill/>
            <a:miter lim="800000"/>
            <a:headEnd/>
            <a:tailEnd/>
          </a:ln>
        </p:spPr>
        <p:txBody>
          <a:bodyPr>
            <a:spAutoFit/>
          </a:bodyPr>
          <a:lstStyle/>
          <a:p>
            <a:r>
              <a:rPr lang="en-US" sz="1000" dirty="0">
                <a:solidFill>
                  <a:schemeClr val="bg1"/>
                </a:solidFill>
              </a:rPr>
              <a:t>Swiss SOAP XML API</a:t>
            </a:r>
          </a:p>
        </p:txBody>
      </p:sp>
      <p:sp>
        <p:nvSpPr>
          <p:cNvPr id="25" name="TextBox 65"/>
          <p:cNvSpPr txBox="1">
            <a:spLocks noChangeArrowheads="1"/>
          </p:cNvSpPr>
          <p:nvPr/>
        </p:nvSpPr>
        <p:spPr bwMode="auto">
          <a:xfrm>
            <a:off x="2743200" y="4495800"/>
            <a:ext cx="1290638" cy="785813"/>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spcAft>
                <a:spcPts val="600"/>
              </a:spcAft>
            </a:pPr>
            <a:r>
              <a:rPr lang="en-US" sz="1000" dirty="0">
                <a:solidFill>
                  <a:schemeClr val="bg1"/>
                </a:solidFill>
              </a:rPr>
              <a:t>Concept Identification</a:t>
            </a:r>
          </a:p>
          <a:p>
            <a:pPr algn="ctr"/>
            <a:r>
              <a:rPr lang="en-US" sz="1000" dirty="0">
                <a:solidFill>
                  <a:schemeClr val="bg1"/>
                </a:solidFill>
              </a:rPr>
              <a:t>Significance Weighting</a:t>
            </a:r>
          </a:p>
        </p:txBody>
      </p:sp>
      <p:sp>
        <p:nvSpPr>
          <p:cNvPr id="27" name="TextBox 77"/>
          <p:cNvSpPr txBox="1">
            <a:spLocks noChangeArrowheads="1"/>
          </p:cNvSpPr>
          <p:nvPr/>
        </p:nvSpPr>
        <p:spPr bwMode="auto">
          <a:xfrm>
            <a:off x="2751138" y="1524000"/>
            <a:ext cx="5595937" cy="247650"/>
          </a:xfrm>
          <a:prstGeom prst="rect">
            <a:avLst/>
          </a:prstGeom>
          <a:noFill/>
          <a:ln w="9525">
            <a:noFill/>
            <a:miter lim="800000"/>
            <a:headEnd/>
            <a:tailEnd/>
          </a:ln>
        </p:spPr>
        <p:txBody>
          <a:bodyPr>
            <a:spAutoFit/>
          </a:bodyPr>
          <a:lstStyle/>
          <a:p>
            <a:r>
              <a:rPr lang="en-US" sz="1000" dirty="0">
                <a:solidFill>
                  <a:schemeClr val="bg1"/>
                </a:solidFill>
              </a:rPr>
              <a:t>Search query logs; user activity logs; content phrase analysis, taxonomy interaction analysis</a:t>
            </a:r>
          </a:p>
        </p:txBody>
      </p:sp>
      <p:sp>
        <p:nvSpPr>
          <p:cNvPr id="28" name="TextBox 78"/>
          <p:cNvSpPr txBox="1">
            <a:spLocks noChangeArrowheads="1"/>
          </p:cNvSpPr>
          <p:nvPr/>
        </p:nvSpPr>
        <p:spPr bwMode="auto">
          <a:xfrm>
            <a:off x="3089275" y="2573337"/>
            <a:ext cx="1441450" cy="246063"/>
          </a:xfrm>
          <a:prstGeom prst="rect">
            <a:avLst/>
          </a:prstGeom>
          <a:noFill/>
          <a:ln w="9525">
            <a:noFill/>
            <a:miter lim="800000"/>
            <a:headEnd/>
            <a:tailEnd/>
          </a:ln>
        </p:spPr>
        <p:txBody>
          <a:bodyPr>
            <a:spAutoFit/>
          </a:bodyPr>
          <a:lstStyle/>
          <a:p>
            <a:r>
              <a:rPr lang="en-US" sz="1000" dirty="0">
                <a:solidFill>
                  <a:schemeClr val="bg1"/>
                </a:solidFill>
              </a:rPr>
              <a:t>Content gap analysis</a:t>
            </a:r>
          </a:p>
        </p:txBody>
      </p:sp>
      <p:grpSp>
        <p:nvGrpSpPr>
          <p:cNvPr id="46" name="Group 45"/>
          <p:cNvGrpSpPr/>
          <p:nvPr/>
        </p:nvGrpSpPr>
        <p:grpSpPr>
          <a:xfrm>
            <a:off x="6770688" y="2686054"/>
            <a:ext cx="1862137" cy="2187571"/>
            <a:chOff x="6770688" y="2686054"/>
            <a:chExt cx="1862137" cy="2187571"/>
          </a:xfrm>
        </p:grpSpPr>
        <p:sp>
          <p:nvSpPr>
            <p:cNvPr id="20" name="Rounded Rectangle 19"/>
            <p:cNvSpPr/>
            <p:nvPr/>
          </p:nvSpPr>
          <p:spPr>
            <a:xfrm>
              <a:off x="6770688" y="3455988"/>
              <a:ext cx="1852612" cy="14176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TextBox 55"/>
            <p:cNvSpPr txBox="1">
              <a:spLocks noChangeArrowheads="1"/>
            </p:cNvSpPr>
            <p:nvPr/>
          </p:nvSpPr>
          <p:spPr bwMode="auto">
            <a:xfrm>
              <a:off x="6796088" y="3768725"/>
              <a:ext cx="1836737" cy="523875"/>
            </a:xfrm>
            <a:prstGeom prst="rect">
              <a:avLst/>
            </a:prstGeom>
            <a:noFill/>
            <a:ln w="9525">
              <a:noFill/>
              <a:miter lim="800000"/>
              <a:headEnd/>
              <a:tailEnd/>
            </a:ln>
          </p:spPr>
          <p:txBody>
            <a:bodyPr>
              <a:spAutoFit/>
            </a:bodyPr>
            <a:lstStyle/>
            <a:p>
              <a:pPr algn="ctr"/>
              <a:r>
                <a:rPr lang="en-US" sz="1400" b="1" dirty="0">
                  <a:solidFill>
                    <a:schemeClr val="bg1"/>
                  </a:solidFill>
                </a:rPr>
                <a:t>Publisher Web Applications</a:t>
              </a:r>
            </a:p>
          </p:txBody>
        </p:sp>
        <p:sp>
          <p:nvSpPr>
            <p:cNvPr id="31" name="Rectangle 30"/>
            <p:cNvSpPr/>
            <p:nvPr/>
          </p:nvSpPr>
          <p:spPr>
            <a:xfrm>
              <a:off x="6911975" y="4505325"/>
              <a:ext cx="311150" cy="209550"/>
            </a:xfrm>
            <a:prstGeom prst="rect">
              <a:avLst/>
            </a:prstGeom>
            <a:solidFill>
              <a:srgbClr val="B400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7315200" y="4505325"/>
              <a:ext cx="311150" cy="209550"/>
            </a:xfrm>
            <a:prstGeom prst="rect">
              <a:avLst/>
            </a:prstGeom>
            <a:solidFill>
              <a:srgbClr val="B400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7708900" y="4505325"/>
              <a:ext cx="311150" cy="209550"/>
            </a:xfrm>
            <a:prstGeom prst="rect">
              <a:avLst/>
            </a:prstGeom>
            <a:solidFill>
              <a:srgbClr val="B400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8104188" y="4505325"/>
              <a:ext cx="309562" cy="209550"/>
            </a:xfrm>
            <a:prstGeom prst="rect">
              <a:avLst/>
            </a:prstGeom>
            <a:solidFill>
              <a:srgbClr val="B400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9" name="Straight Arrow Connector 38"/>
            <p:cNvCxnSpPr/>
            <p:nvPr/>
          </p:nvCxnSpPr>
          <p:spPr>
            <a:xfrm rot="5400000">
              <a:off x="7314273" y="3053561"/>
              <a:ext cx="739775" cy="4762"/>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grpSp>
      <p:grpSp>
        <p:nvGrpSpPr>
          <p:cNvPr id="59" name="Group 58"/>
          <p:cNvGrpSpPr/>
          <p:nvPr/>
        </p:nvGrpSpPr>
        <p:grpSpPr>
          <a:xfrm>
            <a:off x="4722813" y="2114550"/>
            <a:ext cx="3279775" cy="552450"/>
            <a:chOff x="4722813" y="2114550"/>
            <a:chExt cx="3279775" cy="552450"/>
          </a:xfrm>
        </p:grpSpPr>
        <p:sp>
          <p:nvSpPr>
            <p:cNvPr id="24" name="Rounded Rectangle 23"/>
            <p:cNvSpPr/>
            <p:nvPr/>
          </p:nvSpPr>
          <p:spPr>
            <a:xfrm>
              <a:off x="4722813" y="2114550"/>
              <a:ext cx="3279775" cy="55245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p>
          </p:txBody>
        </p:sp>
        <p:sp>
          <p:nvSpPr>
            <p:cNvPr id="30" name="TextBox 86"/>
            <p:cNvSpPr txBox="1">
              <a:spLocks noChangeArrowheads="1"/>
            </p:cNvSpPr>
            <p:nvPr/>
          </p:nvSpPr>
          <p:spPr bwMode="auto">
            <a:xfrm>
              <a:off x="4806950" y="2225675"/>
              <a:ext cx="3111500" cy="307975"/>
            </a:xfrm>
            <a:prstGeom prst="rect">
              <a:avLst/>
            </a:prstGeom>
            <a:noFill/>
            <a:ln w="9525">
              <a:noFill/>
              <a:miter lim="800000"/>
              <a:headEnd/>
              <a:tailEnd/>
            </a:ln>
          </p:spPr>
          <p:txBody>
            <a:bodyPr>
              <a:spAutoFit/>
            </a:bodyPr>
            <a:lstStyle/>
            <a:p>
              <a:pPr algn="ctr"/>
              <a:r>
                <a:rPr lang="en-US" sz="1400" b="1" dirty="0">
                  <a:solidFill>
                    <a:schemeClr val="bg2">
                      <a:lumMod val="75000"/>
                    </a:schemeClr>
                  </a:solidFill>
                </a:rPr>
                <a:t>Publisher Content Repository</a:t>
              </a:r>
              <a:endParaRPr lang="en-US" sz="1400" dirty="0">
                <a:solidFill>
                  <a:schemeClr val="bg2">
                    <a:lumMod val="75000"/>
                  </a:schemeClr>
                </a:solidFill>
              </a:endParaRPr>
            </a:p>
          </p:txBody>
        </p:sp>
      </p:grpSp>
      <p:grpSp>
        <p:nvGrpSpPr>
          <p:cNvPr id="58" name="Group 57"/>
          <p:cNvGrpSpPr/>
          <p:nvPr/>
        </p:nvGrpSpPr>
        <p:grpSpPr>
          <a:xfrm>
            <a:off x="2802075" y="2667000"/>
            <a:ext cx="3481250" cy="2484438"/>
            <a:chOff x="2802075" y="2667000"/>
            <a:chExt cx="3481250" cy="2484438"/>
          </a:xfrm>
        </p:grpSpPr>
        <p:cxnSp>
          <p:nvCxnSpPr>
            <p:cNvPr id="36" name="Straight Arrow Connector 35"/>
            <p:cNvCxnSpPr/>
            <p:nvPr/>
          </p:nvCxnSpPr>
          <p:spPr>
            <a:xfrm rot="16200000" flipH="1">
              <a:off x="5080794" y="2956719"/>
              <a:ext cx="579437" cy="0"/>
            </a:xfrm>
            <a:prstGeom prst="straightConnector1">
              <a:avLst/>
            </a:prstGeom>
            <a:ln>
              <a:headEnd type="arrow"/>
              <a:tailEnd type="arrow"/>
            </a:ln>
          </p:spPr>
          <p:style>
            <a:lnRef idx="2">
              <a:schemeClr val="accent5"/>
            </a:lnRef>
            <a:fillRef idx="1">
              <a:schemeClr val="lt1"/>
            </a:fillRef>
            <a:effectRef idx="0">
              <a:schemeClr val="accent5"/>
            </a:effectRef>
            <a:fontRef idx="minor">
              <a:schemeClr val="dk1"/>
            </a:fontRef>
          </p:style>
        </p:cxnSp>
        <p:grpSp>
          <p:nvGrpSpPr>
            <p:cNvPr id="57" name="Group 56"/>
            <p:cNvGrpSpPr/>
            <p:nvPr/>
          </p:nvGrpSpPr>
          <p:grpSpPr>
            <a:xfrm>
              <a:off x="2802075" y="3263900"/>
              <a:ext cx="3481250" cy="1887538"/>
              <a:chOff x="2802075" y="3263900"/>
              <a:chExt cx="3481250" cy="1887538"/>
            </a:xfrm>
          </p:grpSpPr>
          <p:sp>
            <p:nvSpPr>
              <p:cNvPr id="3" name="Rounded Rectangle 2"/>
              <p:cNvSpPr/>
              <p:nvPr/>
            </p:nvSpPr>
            <p:spPr>
              <a:xfrm>
                <a:off x="4027488" y="3263900"/>
                <a:ext cx="2255837" cy="1887538"/>
              </a:xfrm>
              <a:prstGeom prst="round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14" name="Rounded Rectangle 13"/>
              <p:cNvSpPr/>
              <p:nvPr/>
            </p:nvSpPr>
            <p:spPr>
              <a:xfrm>
                <a:off x="4171950" y="3851275"/>
                <a:ext cx="1968500" cy="1106488"/>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p>
            </p:txBody>
          </p:sp>
          <p:sp>
            <p:nvSpPr>
              <p:cNvPr id="15" name="TextBox 30"/>
              <p:cNvSpPr txBox="1">
                <a:spLocks noChangeArrowheads="1"/>
              </p:cNvSpPr>
              <p:nvPr/>
            </p:nvSpPr>
            <p:spPr bwMode="auto">
              <a:xfrm>
                <a:off x="4168775" y="3944938"/>
                <a:ext cx="1979613" cy="522287"/>
              </a:xfrm>
              <a:prstGeom prst="rect">
                <a:avLst/>
              </a:prstGeom>
              <a:noFill/>
              <a:ln w="9525">
                <a:noFill/>
                <a:miter lim="800000"/>
                <a:headEnd/>
                <a:tailEnd/>
              </a:ln>
            </p:spPr>
            <p:txBody>
              <a:bodyPr>
                <a:spAutoFit/>
              </a:bodyPr>
              <a:lstStyle/>
              <a:p>
                <a:pPr algn="ctr"/>
                <a:r>
                  <a:rPr lang="en-US" sz="1400" b="1" dirty="0" err="1">
                    <a:solidFill>
                      <a:srgbClr val="17375E"/>
                    </a:solidFill>
                  </a:rPr>
                  <a:t>Tagmaster</a:t>
                </a:r>
                <a:r>
                  <a:rPr lang="en-US" sz="1400" dirty="0">
                    <a:solidFill>
                      <a:srgbClr val="17375E"/>
                    </a:solidFill>
                  </a:rPr>
                  <a:t> Automated Tagging System</a:t>
                </a:r>
              </a:p>
            </p:txBody>
          </p:sp>
          <p:sp>
            <p:nvSpPr>
              <p:cNvPr id="23" name="TextBox 60"/>
              <p:cNvSpPr txBox="1">
                <a:spLocks noChangeArrowheads="1"/>
              </p:cNvSpPr>
              <p:nvPr/>
            </p:nvSpPr>
            <p:spPr bwMode="auto">
              <a:xfrm>
                <a:off x="4238625" y="3300413"/>
                <a:ext cx="1935163" cy="522287"/>
              </a:xfrm>
              <a:prstGeom prst="rect">
                <a:avLst/>
              </a:prstGeom>
              <a:noFill/>
              <a:ln w="9525">
                <a:noFill/>
                <a:miter lim="800000"/>
                <a:headEnd/>
                <a:tailEnd/>
              </a:ln>
            </p:spPr>
            <p:txBody>
              <a:bodyPr>
                <a:spAutoFit/>
              </a:bodyPr>
              <a:lstStyle/>
              <a:p>
                <a:pPr algn="ctr"/>
                <a:r>
                  <a:rPr lang="en-US" sz="1400" dirty="0">
                    <a:solidFill>
                      <a:schemeClr val="bg2">
                        <a:lumMod val="40000"/>
                        <a:lumOff val="60000"/>
                      </a:schemeClr>
                    </a:solidFill>
                  </a:rPr>
                  <a:t>Content Import/Export Integration Layer</a:t>
                </a:r>
              </a:p>
            </p:txBody>
          </p:sp>
          <p:sp>
            <p:nvSpPr>
              <p:cNvPr id="35" name="TextBox 117"/>
              <p:cNvSpPr txBox="1">
                <a:spLocks noChangeArrowheads="1"/>
              </p:cNvSpPr>
              <p:nvPr/>
            </p:nvSpPr>
            <p:spPr bwMode="auto">
              <a:xfrm>
                <a:off x="4295775" y="4487863"/>
                <a:ext cx="1770063" cy="400050"/>
              </a:xfrm>
              <a:prstGeom prst="rect">
                <a:avLst/>
              </a:prstGeom>
              <a:noFill/>
              <a:ln w="9525">
                <a:noFill/>
                <a:miter lim="800000"/>
                <a:headEnd/>
                <a:tailEnd/>
              </a:ln>
            </p:spPr>
            <p:txBody>
              <a:bodyPr>
                <a:spAutoFit/>
              </a:bodyPr>
              <a:lstStyle/>
              <a:p>
                <a:pPr algn="ctr"/>
                <a:r>
                  <a:rPr lang="en-US" sz="1000" dirty="0">
                    <a:solidFill>
                      <a:srgbClr val="17375E"/>
                    </a:solidFill>
                  </a:rPr>
                  <a:t>(Including Editorial Review &amp; Validation)</a:t>
                </a:r>
              </a:p>
            </p:txBody>
          </p:sp>
          <p:cxnSp>
            <p:nvCxnSpPr>
              <p:cNvPr id="41" name="Straight Arrow Connector 40"/>
              <p:cNvCxnSpPr/>
              <p:nvPr/>
            </p:nvCxnSpPr>
            <p:spPr>
              <a:xfrm>
                <a:off x="2802075" y="4232920"/>
                <a:ext cx="1180627" cy="0"/>
              </a:xfrm>
              <a:prstGeom prst="straightConnector1">
                <a:avLst/>
              </a:prstGeom>
              <a:ln>
                <a:headEnd type="arrow"/>
                <a:tailEnd type="arrow"/>
              </a:ln>
            </p:spPr>
            <p:style>
              <a:lnRef idx="2">
                <a:schemeClr val="accent5"/>
              </a:lnRef>
              <a:fillRef idx="1">
                <a:schemeClr val="lt1"/>
              </a:fillRef>
              <a:effectRef idx="0">
                <a:schemeClr val="accent5"/>
              </a:effectRef>
              <a:fontRef idx="minor">
                <a:schemeClr val="dk1"/>
              </a:fontRef>
            </p:style>
          </p:cxnSp>
        </p:grpSp>
      </p:grpSp>
      <p:grpSp>
        <p:nvGrpSpPr>
          <p:cNvPr id="2" name="Group 1"/>
          <p:cNvGrpSpPr/>
          <p:nvPr/>
        </p:nvGrpSpPr>
        <p:grpSpPr>
          <a:xfrm>
            <a:off x="322263" y="1498592"/>
            <a:ext cx="2438400" cy="4608521"/>
            <a:chOff x="322263" y="1498592"/>
            <a:chExt cx="2438400" cy="4608521"/>
          </a:xfrm>
        </p:grpSpPr>
        <p:sp>
          <p:nvSpPr>
            <p:cNvPr id="4" name="Rounded Rectangle 3"/>
            <p:cNvSpPr/>
            <p:nvPr/>
          </p:nvSpPr>
          <p:spPr>
            <a:xfrm>
              <a:off x="322263" y="2190750"/>
              <a:ext cx="2438400" cy="3916363"/>
            </a:xfrm>
            <a:prstGeom prst="roundRect">
              <a:avLst/>
            </a:prstGeom>
            <a:solidFill>
              <a:schemeClr val="bg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dirty="0"/>
            </a:p>
          </p:txBody>
        </p:sp>
        <p:sp>
          <p:nvSpPr>
            <p:cNvPr id="5" name="Rounded Rectangle 4"/>
            <p:cNvSpPr/>
            <p:nvPr/>
          </p:nvSpPr>
          <p:spPr>
            <a:xfrm>
              <a:off x="487363" y="2349500"/>
              <a:ext cx="2097087" cy="3195638"/>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p>
          </p:txBody>
        </p:sp>
        <p:sp>
          <p:nvSpPr>
            <p:cNvPr id="8" name="TextBox 7"/>
            <p:cNvSpPr txBox="1"/>
            <p:nvPr/>
          </p:nvSpPr>
          <p:spPr>
            <a:xfrm>
              <a:off x="638175" y="2566988"/>
              <a:ext cx="1778000" cy="6159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1400" dirty="0">
                  <a:solidFill>
                    <a:schemeClr val="bg1"/>
                  </a:solidFill>
                </a:rPr>
                <a:t>Cortex Taxonomy</a:t>
              </a:r>
            </a:p>
            <a:p>
              <a:pPr>
                <a:defRPr/>
              </a:pPr>
              <a:r>
                <a:rPr lang="en-US" sz="1000" dirty="0">
                  <a:solidFill>
                    <a:schemeClr val="bg1"/>
                  </a:solidFill>
                </a:rPr>
                <a:t>Hierarchical relationships</a:t>
              </a:r>
            </a:p>
            <a:p>
              <a:pPr>
                <a:defRPr/>
              </a:pPr>
              <a:r>
                <a:rPr lang="en-US" sz="1000" dirty="0">
                  <a:solidFill>
                    <a:schemeClr val="bg1"/>
                  </a:solidFill>
                </a:rPr>
                <a:t>UMLS/standards mapping</a:t>
              </a:r>
            </a:p>
          </p:txBody>
        </p:sp>
        <p:sp>
          <p:nvSpPr>
            <p:cNvPr id="9" name="TextBox 8"/>
            <p:cNvSpPr txBox="1"/>
            <p:nvPr/>
          </p:nvSpPr>
          <p:spPr>
            <a:xfrm>
              <a:off x="646113" y="3416300"/>
              <a:ext cx="1770062" cy="61436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1400" dirty="0">
                  <a:solidFill>
                    <a:schemeClr val="bg1"/>
                  </a:solidFill>
                </a:rPr>
                <a:t>Equivalents Server</a:t>
              </a:r>
            </a:p>
            <a:p>
              <a:pPr>
                <a:defRPr/>
              </a:pPr>
              <a:r>
                <a:rPr lang="en-US" sz="1000" dirty="0">
                  <a:solidFill>
                    <a:schemeClr val="bg1"/>
                  </a:solidFill>
                </a:rPr>
                <a:t>Synonyms/Alt phrasing Acronyms/Jargon</a:t>
              </a:r>
            </a:p>
          </p:txBody>
        </p:sp>
        <p:sp>
          <p:nvSpPr>
            <p:cNvPr id="10" name="TextBox 18"/>
            <p:cNvSpPr txBox="1">
              <a:spLocks noChangeArrowheads="1"/>
            </p:cNvSpPr>
            <p:nvPr/>
          </p:nvSpPr>
          <p:spPr bwMode="auto">
            <a:xfrm>
              <a:off x="579438" y="4983163"/>
              <a:ext cx="1887537" cy="523875"/>
            </a:xfrm>
            <a:prstGeom prst="rect">
              <a:avLst/>
            </a:prstGeom>
            <a:noFill/>
            <a:ln w="9525">
              <a:noFill/>
              <a:miter lim="800000"/>
              <a:headEnd/>
              <a:tailEnd/>
            </a:ln>
          </p:spPr>
          <p:txBody>
            <a:bodyPr>
              <a:spAutoFit/>
            </a:bodyPr>
            <a:lstStyle/>
            <a:p>
              <a:pPr algn="ctr"/>
              <a:r>
                <a:rPr lang="en-US" sz="1400" b="1" dirty="0">
                  <a:solidFill>
                    <a:srgbClr val="17375E"/>
                  </a:solidFill>
                </a:rPr>
                <a:t>Totem</a:t>
              </a:r>
              <a:r>
                <a:rPr lang="en-US" sz="1400" dirty="0">
                  <a:solidFill>
                    <a:srgbClr val="17375E"/>
                  </a:solidFill>
                </a:rPr>
                <a:t> Taxonomy &amp; Thesaurus Manager</a:t>
              </a:r>
            </a:p>
          </p:txBody>
        </p:sp>
        <p:sp>
          <p:nvSpPr>
            <p:cNvPr id="11" name="TextBox 21"/>
            <p:cNvSpPr txBox="1">
              <a:spLocks noChangeArrowheads="1"/>
            </p:cNvSpPr>
            <p:nvPr/>
          </p:nvSpPr>
          <p:spPr bwMode="auto">
            <a:xfrm>
              <a:off x="1377950" y="3113088"/>
              <a:ext cx="307975" cy="369887"/>
            </a:xfrm>
            <a:prstGeom prst="rect">
              <a:avLst/>
            </a:prstGeom>
            <a:noFill/>
            <a:ln w="9525">
              <a:noFill/>
              <a:miter lim="800000"/>
              <a:headEnd/>
              <a:tailEnd/>
            </a:ln>
          </p:spPr>
          <p:txBody>
            <a:bodyPr>
              <a:spAutoFit/>
            </a:bodyPr>
            <a:lstStyle/>
            <a:p>
              <a:r>
                <a:rPr lang="en-US"/>
                <a:t>+</a:t>
              </a:r>
            </a:p>
          </p:txBody>
        </p:sp>
        <p:sp>
          <p:nvSpPr>
            <p:cNvPr id="12" name="TextBox 11"/>
            <p:cNvSpPr txBox="1"/>
            <p:nvPr/>
          </p:nvSpPr>
          <p:spPr>
            <a:xfrm>
              <a:off x="646113" y="4306888"/>
              <a:ext cx="1763712" cy="61436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1400" dirty="0">
                  <a:solidFill>
                    <a:schemeClr val="bg1"/>
                  </a:solidFill>
                </a:rPr>
                <a:t>Custom Taxonomies</a:t>
              </a:r>
            </a:p>
            <a:p>
              <a:pPr>
                <a:defRPr/>
              </a:pPr>
              <a:r>
                <a:rPr lang="en-US" sz="1000" dirty="0">
                  <a:solidFill>
                    <a:schemeClr val="bg1"/>
                  </a:solidFill>
                </a:rPr>
                <a:t>Custom collection mapping</a:t>
              </a:r>
            </a:p>
            <a:p>
              <a:pPr>
                <a:defRPr/>
              </a:pPr>
              <a:r>
                <a:rPr lang="en-US" sz="1000" dirty="0">
                  <a:solidFill>
                    <a:schemeClr val="bg1"/>
                  </a:solidFill>
                </a:rPr>
                <a:t>Local/proprietary terms</a:t>
              </a:r>
            </a:p>
          </p:txBody>
        </p:sp>
        <p:sp>
          <p:nvSpPr>
            <p:cNvPr id="13" name="TextBox 26"/>
            <p:cNvSpPr txBox="1">
              <a:spLocks noChangeArrowheads="1"/>
            </p:cNvSpPr>
            <p:nvPr/>
          </p:nvSpPr>
          <p:spPr bwMode="auto">
            <a:xfrm>
              <a:off x="1370013" y="4003675"/>
              <a:ext cx="309562" cy="369888"/>
            </a:xfrm>
            <a:prstGeom prst="rect">
              <a:avLst/>
            </a:prstGeom>
            <a:noFill/>
            <a:ln w="9525">
              <a:noFill/>
              <a:miter lim="800000"/>
              <a:headEnd/>
              <a:tailEnd/>
            </a:ln>
          </p:spPr>
          <p:txBody>
            <a:bodyPr>
              <a:spAutoFit/>
            </a:bodyPr>
            <a:lstStyle/>
            <a:p>
              <a:r>
                <a:rPr lang="en-US"/>
                <a:t>+</a:t>
              </a:r>
            </a:p>
          </p:txBody>
        </p:sp>
        <p:sp>
          <p:nvSpPr>
            <p:cNvPr id="16" name="TextBox 35"/>
            <p:cNvSpPr txBox="1">
              <a:spLocks noChangeArrowheads="1"/>
            </p:cNvSpPr>
            <p:nvPr/>
          </p:nvSpPr>
          <p:spPr bwMode="auto">
            <a:xfrm>
              <a:off x="477838" y="5562600"/>
              <a:ext cx="2130425" cy="523875"/>
            </a:xfrm>
            <a:prstGeom prst="rect">
              <a:avLst/>
            </a:prstGeom>
            <a:noFill/>
            <a:ln w="9525">
              <a:noFill/>
              <a:miter lim="800000"/>
              <a:headEnd/>
              <a:tailEnd/>
            </a:ln>
          </p:spPr>
          <p:txBody>
            <a:bodyPr>
              <a:spAutoFit/>
            </a:bodyPr>
            <a:lstStyle/>
            <a:p>
              <a:pPr algn="ctr"/>
              <a:r>
                <a:rPr lang="en-US" sz="1400" dirty="0"/>
                <a:t>XML Web Services</a:t>
              </a:r>
              <a:br>
                <a:rPr lang="en-US" sz="1400" dirty="0"/>
              </a:br>
              <a:r>
                <a:rPr lang="en-US" sz="1400" dirty="0"/>
                <a:t>(Swiss Context Server)</a:t>
              </a:r>
            </a:p>
          </p:txBody>
        </p:sp>
        <p:cxnSp>
          <p:nvCxnSpPr>
            <p:cNvPr id="43" name="Straight Arrow Connector 42"/>
            <p:cNvCxnSpPr/>
            <p:nvPr/>
          </p:nvCxnSpPr>
          <p:spPr>
            <a:xfrm rot="5400000">
              <a:off x="1372393" y="2055019"/>
              <a:ext cx="301625" cy="1588"/>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29" name="TextBox 28"/>
            <p:cNvSpPr txBox="1"/>
            <p:nvPr/>
          </p:nvSpPr>
          <p:spPr>
            <a:xfrm>
              <a:off x="579438" y="1498592"/>
              <a:ext cx="188753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400" dirty="0"/>
                <a:t>Taxonomy/Collections Management </a:t>
              </a:r>
              <a:r>
                <a:rPr lang="en-US" sz="1400" dirty="0" smtClean="0"/>
                <a:t>Group</a:t>
              </a:r>
              <a:endParaRPr lang="en-US" sz="1400" dirty="0"/>
            </a:p>
          </p:txBody>
        </p:sp>
      </p:grpSp>
      <p:grpSp>
        <p:nvGrpSpPr>
          <p:cNvPr id="52" name="Group 51"/>
          <p:cNvGrpSpPr/>
          <p:nvPr/>
        </p:nvGrpSpPr>
        <p:grpSpPr>
          <a:xfrm>
            <a:off x="2946400" y="5051425"/>
            <a:ext cx="4940300" cy="941678"/>
            <a:chOff x="2946400" y="5051425"/>
            <a:chExt cx="4940300" cy="941678"/>
          </a:xfrm>
        </p:grpSpPr>
        <p:grpSp>
          <p:nvGrpSpPr>
            <p:cNvPr id="47" name="Group 46"/>
            <p:cNvGrpSpPr/>
            <p:nvPr/>
          </p:nvGrpSpPr>
          <p:grpSpPr>
            <a:xfrm>
              <a:off x="2946400" y="5051425"/>
              <a:ext cx="4940300" cy="806450"/>
              <a:chOff x="2946400" y="5051425"/>
              <a:chExt cx="4940300" cy="806450"/>
            </a:xfrm>
          </p:grpSpPr>
          <p:cxnSp>
            <p:nvCxnSpPr>
              <p:cNvPr id="37" name="Straight Arrow Connector 36"/>
              <p:cNvCxnSpPr/>
              <p:nvPr/>
            </p:nvCxnSpPr>
            <p:spPr>
              <a:xfrm rot="10800000">
                <a:off x="2946400" y="5856288"/>
                <a:ext cx="4940300" cy="1587"/>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8" name="Straight Arrow Connector 37"/>
              <p:cNvCxnSpPr/>
              <p:nvPr/>
            </p:nvCxnSpPr>
            <p:spPr>
              <a:xfrm rot="16200000" flipV="1">
                <a:off x="7484268" y="5453857"/>
                <a:ext cx="804863"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grpSp>
        <p:sp>
          <p:nvSpPr>
            <p:cNvPr id="49" name="TextBox 48"/>
            <p:cNvSpPr txBox="1"/>
            <p:nvPr/>
          </p:nvSpPr>
          <p:spPr>
            <a:xfrm>
              <a:off x="4393995" y="5685326"/>
              <a:ext cx="2441694" cy="307777"/>
            </a:xfrm>
            <a:prstGeom prst="rect">
              <a:avLst/>
            </a:prstGeom>
            <a:solidFill>
              <a:schemeClr val="accent1"/>
            </a:solidFill>
          </p:spPr>
          <p:txBody>
            <a:bodyPr wrap="none" rtlCol="0">
              <a:spAutoFit/>
            </a:bodyPr>
            <a:lstStyle/>
            <a:p>
              <a:r>
                <a:rPr lang="en-US" sz="1400" dirty="0" smtClean="0"/>
                <a:t>Semantic Services Architecture</a:t>
              </a:r>
              <a:endParaRPr lang="en-US" sz="1400" dirty="0"/>
            </a:p>
          </p:txBody>
        </p:sp>
      </p:grpSp>
      <p:grpSp>
        <p:nvGrpSpPr>
          <p:cNvPr id="51" name="Group 50"/>
          <p:cNvGrpSpPr/>
          <p:nvPr/>
        </p:nvGrpSpPr>
        <p:grpSpPr>
          <a:xfrm>
            <a:off x="2501900" y="1583419"/>
            <a:ext cx="5989638" cy="2017031"/>
            <a:chOff x="2501900" y="1583419"/>
            <a:chExt cx="5989638" cy="2017031"/>
          </a:xfrm>
        </p:grpSpPr>
        <p:grpSp>
          <p:nvGrpSpPr>
            <p:cNvPr id="48" name="Group 47"/>
            <p:cNvGrpSpPr/>
            <p:nvPr/>
          </p:nvGrpSpPr>
          <p:grpSpPr>
            <a:xfrm>
              <a:off x="2501900" y="1763713"/>
              <a:ext cx="5989638" cy="1836737"/>
              <a:chOff x="2501900" y="1763713"/>
              <a:chExt cx="5989638" cy="1836737"/>
            </a:xfrm>
          </p:grpSpPr>
          <p:cxnSp>
            <p:nvCxnSpPr>
              <p:cNvPr id="40" name="Straight Connector 39"/>
              <p:cNvCxnSpPr/>
              <p:nvPr/>
            </p:nvCxnSpPr>
            <p:spPr>
              <a:xfrm rot="5400000" flipH="1" flipV="1">
                <a:off x="7577138" y="2686050"/>
                <a:ext cx="1828800" cy="0"/>
              </a:xfrm>
              <a:prstGeom prst="line">
                <a:avLst/>
              </a:prstGeom>
            </p:spPr>
            <p:style>
              <a:lnRef idx="2">
                <a:schemeClr val="accent5"/>
              </a:lnRef>
              <a:fillRef idx="1">
                <a:schemeClr val="lt1"/>
              </a:fillRef>
              <a:effectRef idx="0">
                <a:schemeClr val="accent5"/>
              </a:effectRef>
              <a:fontRef idx="minor">
                <a:schemeClr val="dk1"/>
              </a:fontRef>
            </p:style>
          </p:cxnSp>
          <p:cxnSp>
            <p:nvCxnSpPr>
              <p:cNvPr id="42" name="Straight Arrow Connector 41"/>
              <p:cNvCxnSpPr/>
              <p:nvPr/>
            </p:nvCxnSpPr>
            <p:spPr>
              <a:xfrm rot="10800000">
                <a:off x="2501900" y="1763713"/>
                <a:ext cx="5989638" cy="1587"/>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grpSp>
        <p:sp>
          <p:nvSpPr>
            <p:cNvPr id="50" name="TextBox 49"/>
            <p:cNvSpPr txBox="1"/>
            <p:nvPr/>
          </p:nvSpPr>
          <p:spPr>
            <a:xfrm>
              <a:off x="3235266" y="1583419"/>
              <a:ext cx="1708621" cy="307777"/>
            </a:xfrm>
            <a:prstGeom prst="rect">
              <a:avLst/>
            </a:prstGeom>
            <a:solidFill>
              <a:schemeClr val="accent1"/>
            </a:solidFill>
          </p:spPr>
          <p:txBody>
            <a:bodyPr wrap="none" rtlCol="0">
              <a:spAutoFit/>
            </a:bodyPr>
            <a:lstStyle/>
            <a:p>
              <a:r>
                <a:rPr lang="en-US" sz="1400" dirty="0" smtClean="0"/>
                <a:t>User Behavior Inputs</a:t>
              </a:r>
              <a:endParaRPr lang="en-US" sz="1400" dirty="0"/>
            </a:p>
          </p:txBody>
        </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14914846"/>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 name="Picture 4" descr="tech_intro"/>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7" name="Picture 16"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19" name="Title 1"/>
          <p:cNvSpPr txBox="1">
            <a:spLocks/>
          </p:cNvSpPr>
          <p:nvPr/>
        </p:nvSpPr>
        <p:spPr>
          <a:xfrm>
            <a:off x="1919422" y="2496787"/>
            <a:ext cx="7219947"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latin typeface="+mn-lt"/>
              </a:rPr>
              <a:t>thanek@silverchair.com</a:t>
            </a:r>
            <a:endParaRPr lang="en-US" sz="3600" dirty="0" smtClean="0">
              <a:latin typeface="+mn-lt"/>
            </a:endParaRPr>
          </a:p>
          <a:p>
            <a:pPr algn="l"/>
            <a:endParaRPr lang="en-US" sz="3200" dirty="0">
              <a:latin typeface="+mn-lt"/>
            </a:endParaRPr>
          </a:p>
          <a:p>
            <a:pPr algn="l"/>
            <a:r>
              <a:rPr lang="en-US" sz="1800" dirty="0" smtClean="0">
                <a:solidFill>
                  <a:schemeClr val="accent1">
                    <a:lumMod val="75000"/>
                  </a:schemeClr>
                </a:solidFill>
                <a:latin typeface="+mn-lt"/>
              </a:rPr>
              <a:t>Tools of Change 2011</a:t>
            </a:r>
            <a:endParaRPr lang="en-US" sz="1800" dirty="0">
              <a:latin typeface="+mn-lt"/>
            </a:endParaRPr>
          </a:p>
          <a:p>
            <a:pPr algn="l"/>
            <a:r>
              <a:rPr lang="en-US" sz="1800" dirty="0" smtClean="0">
                <a:latin typeface="+mn-lt"/>
              </a:rPr>
              <a:t>Thane Kerner, CEO</a:t>
            </a:r>
          </a:p>
          <a:p>
            <a:pPr algn="l"/>
            <a:r>
              <a:rPr lang="en-US" sz="1800" dirty="0" smtClean="0">
                <a:latin typeface="+mn-lt"/>
              </a:rPr>
              <a:t>Silverchair</a:t>
            </a:r>
            <a:endParaRPr lang="en-US" sz="1800" dirty="0">
              <a:latin typeface="+mn-l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0600135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7" name="Picture 4" descr="appl_tier"/>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5" name="Title 1"/>
          <p:cNvSpPr txBox="1">
            <a:spLocks/>
          </p:cNvSpPr>
          <p:nvPr/>
        </p:nvSpPr>
        <p:spPr>
          <a:xfrm>
            <a:off x="476274" y="460141"/>
            <a:ext cx="6943848" cy="761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dirty="0" smtClean="0"/>
              <a:t>N-Tier Basics</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16057243"/>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1" name="Picture 2" descr="iface_tier"/>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4" name="Title 1"/>
          <p:cNvSpPr txBox="1">
            <a:spLocks/>
          </p:cNvSpPr>
          <p:nvPr/>
        </p:nvSpPr>
        <p:spPr>
          <a:xfrm>
            <a:off x="476274" y="460141"/>
            <a:ext cx="6943848" cy="761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2800" dirty="0" smtClean="0"/>
              <a:t>N-Tier Basics</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35303600"/>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5" name="Picture 2" descr="data_tier-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4" name="Title 1"/>
          <p:cNvSpPr txBox="1">
            <a:spLocks/>
          </p:cNvSpPr>
          <p:nvPr/>
        </p:nvSpPr>
        <p:spPr>
          <a:xfrm>
            <a:off x="476274" y="460141"/>
            <a:ext cx="6943848" cy="761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N-Tier</a:t>
            </a:r>
          </a:p>
          <a:p>
            <a:pPr algn="l"/>
            <a:r>
              <a:rPr lang="en-US" sz="2800" dirty="0" smtClean="0"/>
              <a:t>Publishing</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8611986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2" descr="appl_tier-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4" name="Title 1"/>
          <p:cNvSpPr txBox="1">
            <a:spLocks/>
          </p:cNvSpPr>
          <p:nvPr/>
        </p:nvSpPr>
        <p:spPr>
          <a:xfrm>
            <a:off x="476274" y="460141"/>
            <a:ext cx="6943848" cy="761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N-Tier</a:t>
            </a:r>
          </a:p>
          <a:p>
            <a:pPr algn="l"/>
            <a:r>
              <a:rPr lang="en-US" sz="2800" dirty="0" smtClean="0"/>
              <a:t>Publishing</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76893363"/>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3" name="Picture 2" descr="iface_tier-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
        <p:nvSpPr>
          <p:cNvPr id="4" name="Title 1"/>
          <p:cNvSpPr txBox="1">
            <a:spLocks/>
          </p:cNvSpPr>
          <p:nvPr/>
        </p:nvSpPr>
        <p:spPr>
          <a:xfrm>
            <a:off x="476274" y="460141"/>
            <a:ext cx="6943848" cy="761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N-Tier</a:t>
            </a:r>
          </a:p>
          <a:p>
            <a:pPr algn="l"/>
            <a:r>
              <a:rPr lang="en-US" sz="2800" dirty="0" smtClean="0"/>
              <a:t>Publishing</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3953896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1" name="Picture 4" descr="semantic_tier_1"/>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Picture 2" descr="SilverchairLogo_revCP.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1211" y="6504053"/>
            <a:ext cx="781946" cy="14217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07560935"/>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916</TotalTime>
  <Words>535</Words>
  <Application>Microsoft Macintosh PowerPoint</Application>
  <PresentationFormat>On-screen Show (4:3)</PresentationFormat>
  <Paragraphs>154</Paragraphs>
  <Slides>32</Slides>
  <Notes>32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 Black </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Silverchair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enrichment practices that turn content into the building blocks for lightweight applications that allow content to integrate seamlessly and intelligently into the physician workflow and electronic health record systems  Search and browse techniques that lead users from questions to the best answer as quickly and efficiently as possible  Interfaces that draw users into deeper exploration of supporting evidence and related content  Best practices for mobile web delivery of critical content</dc:title>
  <dc:creator>Thane Kerner</dc:creator>
  <cp:lastModifiedBy>Shirley Bailes</cp:lastModifiedBy>
  <cp:revision>22</cp:revision>
  <dcterms:created xsi:type="dcterms:W3CDTF">2011-02-16T17:53:38Z</dcterms:created>
  <dcterms:modified xsi:type="dcterms:W3CDTF">2011-02-16T17:53:59Z</dcterms:modified>
</cp:coreProperties>
</file>